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embeddings/oleObject3.bin" ContentType="application/vnd.openxmlformats-officedocument.oleObject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embeddings/oleObject4.bin" ContentType="application/vnd.openxmlformats-officedocument.oleObject"/>
  <Override PartName="/ppt/notesSlides/notesSlide18.xml" ContentType="application/vnd.openxmlformats-officedocument.presentationml.notesSlide+xml"/>
  <Override PartName="/ppt/embeddings/oleObject5.bin" ContentType="application/vnd.openxmlformats-officedocument.oleObject"/>
  <Override PartName="/ppt/notesSlides/notesSlide19.xml" ContentType="application/vnd.openxmlformats-officedocument.presentationml.notesSlide+xml"/>
  <Override PartName="/ppt/embeddings/oleObject6.bin" ContentType="application/vnd.openxmlformats-officedocument.oleObject"/>
  <Override PartName="/ppt/notesSlides/notesSlide20.xml" ContentType="application/vnd.openxmlformats-officedocument.presentationml.notesSlide+xml"/>
  <Override PartName="/ppt/embeddings/oleObject7.bin" ContentType="application/vnd.openxmlformats-officedocument.oleObject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embeddings/oleObject8.bin" ContentType="application/vnd.openxmlformats-officedocument.oleObject"/>
  <Override PartName="/ppt/notesSlides/notesSlide23.xml" ContentType="application/vnd.openxmlformats-officedocument.presentationml.notesSlide+xml"/>
  <Override PartName="/ppt/embeddings/oleObject9.bin" ContentType="application/vnd.openxmlformats-officedocument.oleObject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84" r:id="rId12"/>
    <p:sldId id="285" r:id="rId13"/>
    <p:sldId id="267" r:id="rId14"/>
    <p:sldId id="268" r:id="rId15"/>
    <p:sldId id="269" r:id="rId16"/>
    <p:sldId id="270" r:id="rId17"/>
    <p:sldId id="272" r:id="rId18"/>
    <p:sldId id="273" r:id="rId19"/>
    <p:sldId id="275" r:id="rId20"/>
    <p:sldId id="276" r:id="rId21"/>
    <p:sldId id="283" r:id="rId22"/>
    <p:sldId id="277" r:id="rId23"/>
    <p:sldId id="278" r:id="rId24"/>
    <p:sldId id="286" r:id="rId25"/>
    <p:sldId id="280" r:id="rId26"/>
    <p:sldId id="282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9" d="100"/>
          <a:sy n="109" d="100"/>
        </p:scale>
        <p:origin x="-203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Relationship Id="rId2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F7A2EF-606B-CC4D-8BB5-D55701F04C4F}" type="datetimeFigureOut">
              <a:rPr lang="en-US" smtClean="0"/>
              <a:t>06/08/2012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47FE04-B999-5241-85A7-682BDD20D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7417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7FE04-B999-5241-85A7-682BDD20D47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2893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7FE04-B999-5241-85A7-682BDD20D47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289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7FE04-B999-5241-85A7-682BDD20D47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2893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7FE04-B999-5241-85A7-682BDD20D47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2893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7FE04-B999-5241-85A7-682BDD20D47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2893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7FE04-B999-5241-85A7-682BDD20D47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2893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7FE04-B999-5241-85A7-682BDD20D47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2893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7FE04-B999-5241-85A7-682BDD20D47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2893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7FE04-B999-5241-85A7-682BDD20D47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2893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7FE04-B999-5241-85A7-682BDD20D47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2893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7FE04-B999-5241-85A7-682BDD20D47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2893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7FE04-B999-5241-85A7-682BDD20D47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2893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7FE04-B999-5241-85A7-682BDD20D47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2893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7FE04-B999-5241-85A7-682BDD20D47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2893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“Boxed patterns” = “boxed mesh patterns”.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7FE04-B999-5241-85A7-682BDD20D47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2893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7FE04-B999-5241-85A7-682BDD20D47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2893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7FE04-B999-5241-85A7-682BDD20D47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2893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7FE04-B999-5241-85A7-682BDD20D47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2893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7FE04-B999-5241-85A7-682BDD20D47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2893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7FE04-B999-5241-85A7-682BDD20D47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2893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7FE04-B999-5241-85A7-682BDD20D47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2893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7FE04-B999-5241-85A7-682BDD20D47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2893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7FE04-B999-5241-85A7-682BDD20D47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2893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7FE04-B999-5241-85A7-682BDD20D470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289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7C3F878-F5E8-489B-AC8A-64F2A7E22C28}" type="datetimeFigureOut">
              <a:rPr lang="en-US" smtClean="0"/>
              <a:pPr/>
              <a:t>06/08/2012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06/08/2012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06/08/2012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06/08/2012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06/08/2012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06/08/2012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06/08/2012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7C3F878-F5E8-489B-AC8A-64F2A7E22C28}" type="datetimeFigureOut">
              <a:rPr lang="en-US" smtClean="0"/>
              <a:pPr/>
              <a:t>06/08/2012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7C3F878-F5E8-489B-AC8A-64F2A7E22C28}" type="datetimeFigureOut">
              <a:rPr lang="en-US" smtClean="0"/>
              <a:pPr/>
              <a:t>06/08/2012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06/08/2012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06/08/2012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jpeg"/><Relationship Id="rId1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7C3F878-F5E8-489B-AC8A-64F2A7E22C28}" type="datetimeFigureOut">
              <a:rPr lang="en-US" smtClean="0"/>
              <a:pPr/>
              <a:t>06/08/2012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5.emf"/><Relationship Id="rId6" Type="http://schemas.openxmlformats.org/officeDocument/2006/relationships/oleObject" Target="../embeddings/oleObject2.bin"/><Relationship Id="rId7" Type="http://schemas.openxmlformats.org/officeDocument/2006/relationships/image" Target="../media/image6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4" Type="http://schemas.openxmlformats.org/officeDocument/2006/relationships/oleObject" Target="../embeddings/oleObject3.bin"/><Relationship Id="rId5" Type="http://schemas.openxmlformats.org/officeDocument/2006/relationships/image" Target="../media/image8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4" Type="http://schemas.openxmlformats.org/officeDocument/2006/relationships/oleObject" Target="../embeddings/oleObject4.bin"/><Relationship Id="rId5" Type="http://schemas.openxmlformats.org/officeDocument/2006/relationships/image" Target="../media/image9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4" Type="http://schemas.openxmlformats.org/officeDocument/2006/relationships/oleObject" Target="../embeddings/oleObject5.bin"/><Relationship Id="rId5" Type="http://schemas.openxmlformats.org/officeDocument/2006/relationships/image" Target="../media/image10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4" Type="http://schemas.openxmlformats.org/officeDocument/2006/relationships/oleObject" Target="../embeddings/oleObject6.bin"/><Relationship Id="rId5" Type="http://schemas.openxmlformats.org/officeDocument/2006/relationships/image" Target="../media/image10.emf"/><Relationship Id="rId6" Type="http://schemas.openxmlformats.org/officeDocument/2006/relationships/image" Target="../media/image11.jpg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4" Type="http://schemas.openxmlformats.org/officeDocument/2006/relationships/oleObject" Target="../embeddings/oleObject7.bin"/><Relationship Id="rId5" Type="http://schemas.openxmlformats.org/officeDocument/2006/relationships/image" Target="../media/image10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4" Type="http://schemas.openxmlformats.org/officeDocument/2006/relationships/oleObject" Target="../embeddings/oleObject8.bin"/><Relationship Id="rId5" Type="http://schemas.openxmlformats.org/officeDocument/2006/relationships/image" Target="../media/image10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4" Type="http://schemas.openxmlformats.org/officeDocument/2006/relationships/oleObject" Target="../embeddings/oleObject9.bin"/><Relationship Id="rId5" Type="http://schemas.openxmlformats.org/officeDocument/2006/relationships/image" Target="../media/image12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0000FF"/>
                </a:solidFill>
              </a:rPr>
              <a:t>On permutation boxed mesh patterns</a:t>
            </a:r>
            <a:endParaRPr lang="en-US" sz="4000" dirty="0">
              <a:solidFill>
                <a:srgbClr val="0000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Sergey Kitaev</a:t>
            </a:r>
          </a:p>
          <a:p>
            <a:r>
              <a:rPr lang="en-US" sz="1800" dirty="0" smtClean="0"/>
              <a:t>University of </a:t>
            </a:r>
            <a:r>
              <a:rPr lang="en-US" sz="1800" dirty="0" err="1" smtClean="0"/>
              <a:t>Strathclyde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6857299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18760"/>
            <a:ext cx="6965245" cy="9128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Permutations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1489609"/>
            <a:ext cx="6196405" cy="3603812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dirty="0" smtClean="0"/>
              <a:t>Permutations are considered in </a:t>
            </a:r>
            <a:r>
              <a:rPr lang="en-US" dirty="0" smtClean="0">
                <a:solidFill>
                  <a:srgbClr val="0000FF"/>
                </a:solidFill>
              </a:rPr>
              <a:t>one-line notation</a:t>
            </a:r>
            <a:r>
              <a:rPr lang="en-US" dirty="0" smtClean="0"/>
              <a:t>, e.g. 526413</a:t>
            </a:r>
          </a:p>
          <a:p>
            <a:r>
              <a:rPr lang="en-US" dirty="0"/>
              <a:t> </a:t>
            </a:r>
            <a:r>
              <a:rPr lang="en-US" dirty="0" smtClean="0"/>
              <a:t>The corresponding </a:t>
            </a:r>
            <a:r>
              <a:rPr lang="en-US" dirty="0" smtClean="0">
                <a:solidFill>
                  <a:srgbClr val="0000FF"/>
                </a:solidFill>
              </a:rPr>
              <a:t>permutation diagram</a:t>
            </a:r>
            <a:r>
              <a:rPr lang="en-US" dirty="0" smtClean="0"/>
              <a:t> is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7655577"/>
              </p:ext>
            </p:extLst>
          </p:nvPr>
        </p:nvGraphicFramePr>
        <p:xfrm>
          <a:off x="3321959" y="2960177"/>
          <a:ext cx="1997005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9401"/>
                <a:gridCol w="399401"/>
                <a:gridCol w="399401"/>
                <a:gridCol w="399401"/>
                <a:gridCol w="399401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Oval 4"/>
          <p:cNvSpPr/>
          <p:nvPr/>
        </p:nvSpPr>
        <p:spPr>
          <a:xfrm>
            <a:off x="3229691" y="3229504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3626007" y="4382304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028073" y="2885033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430138" y="3594432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832203" y="4722105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226696" y="3991504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3974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18760"/>
            <a:ext cx="6965245" cy="9128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Classical patterns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1489609"/>
            <a:ext cx="6196405" cy="3603812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dirty="0" smtClean="0"/>
              <a:t>The pattern 132 </a:t>
            </a:r>
            <a:r>
              <a:rPr lang="en-US" dirty="0" smtClean="0">
                <a:solidFill>
                  <a:srgbClr val="0000FF"/>
                </a:solidFill>
              </a:rPr>
              <a:t>occurs</a:t>
            </a:r>
            <a:r>
              <a:rPr lang="en-US" dirty="0" smtClean="0"/>
              <a:t> in the permutation 526413 three times</a:t>
            </a:r>
          </a:p>
          <a:p>
            <a:r>
              <a:rPr lang="en-US" dirty="0"/>
              <a:t> </a:t>
            </a:r>
            <a:r>
              <a:rPr lang="en-US" dirty="0" smtClean="0"/>
              <a:t>The occurrences of 132 =                        are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1479752"/>
              </p:ext>
            </p:extLst>
          </p:nvPr>
        </p:nvGraphicFramePr>
        <p:xfrm>
          <a:off x="1160153" y="3725858"/>
          <a:ext cx="1997005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9401"/>
                <a:gridCol w="399401"/>
                <a:gridCol w="399401"/>
                <a:gridCol w="399401"/>
                <a:gridCol w="399401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Oval 4"/>
          <p:cNvSpPr/>
          <p:nvPr/>
        </p:nvSpPr>
        <p:spPr>
          <a:xfrm>
            <a:off x="1067885" y="3995185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1464201" y="5147985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866267" y="3650714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268332" y="4360113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670397" y="5487786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064890" y="4757185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0866913"/>
              </p:ext>
            </p:extLst>
          </p:nvPr>
        </p:nvGraphicFramePr>
        <p:xfrm>
          <a:off x="3592103" y="3726274"/>
          <a:ext cx="1997005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9401"/>
                <a:gridCol w="399401"/>
                <a:gridCol w="399401"/>
                <a:gridCol w="399401"/>
                <a:gridCol w="399401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Oval 11"/>
          <p:cNvSpPr/>
          <p:nvPr/>
        </p:nvSpPr>
        <p:spPr>
          <a:xfrm>
            <a:off x="3499835" y="3995601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3896151" y="5148401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298217" y="3651130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700282" y="4360529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102347" y="5488202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5496840" y="4757601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8584620"/>
              </p:ext>
            </p:extLst>
          </p:nvPr>
        </p:nvGraphicFramePr>
        <p:xfrm>
          <a:off x="6056618" y="3726690"/>
          <a:ext cx="1997005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9401"/>
                <a:gridCol w="399401"/>
                <a:gridCol w="399401"/>
                <a:gridCol w="399401"/>
                <a:gridCol w="399401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9" name="Oval 18"/>
          <p:cNvSpPr/>
          <p:nvPr/>
        </p:nvSpPr>
        <p:spPr>
          <a:xfrm>
            <a:off x="5964350" y="3996017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6360666" y="5148817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6762732" y="3651546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7164797" y="4360945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7566862" y="5488618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7961355" y="4758017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7578116"/>
              </p:ext>
            </p:extLst>
          </p:nvPr>
        </p:nvGraphicFramePr>
        <p:xfrm>
          <a:off x="5232608" y="1976536"/>
          <a:ext cx="1540892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5223"/>
                <a:gridCol w="385223"/>
                <a:gridCol w="385223"/>
                <a:gridCol w="385223"/>
              </a:tblGrid>
              <a:tr h="3482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82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82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82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6" name="Oval 25"/>
          <p:cNvSpPr/>
          <p:nvPr/>
        </p:nvSpPr>
        <p:spPr>
          <a:xfrm>
            <a:off x="5534833" y="3000218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5910075" y="2262462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6306391" y="2599406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811399" y="3593522"/>
            <a:ext cx="304048" cy="325667"/>
          </a:xfrm>
          <a:prstGeom prst="ellipse">
            <a:avLst/>
          </a:prstGeom>
          <a:noFill/>
          <a:ln w="28575" cmpd="sng">
            <a:solidFill>
              <a:srgbClr val="8609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2202609" y="4288722"/>
            <a:ext cx="304048" cy="325667"/>
          </a:xfrm>
          <a:prstGeom prst="ellipse">
            <a:avLst/>
          </a:prstGeom>
          <a:noFill/>
          <a:ln w="28575" cmpd="sng">
            <a:solidFill>
              <a:srgbClr val="8609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1410624" y="5081626"/>
            <a:ext cx="304048" cy="325667"/>
          </a:xfrm>
          <a:prstGeom prst="ellipse">
            <a:avLst/>
          </a:prstGeom>
          <a:noFill/>
          <a:ln w="28575" cmpd="sng">
            <a:solidFill>
              <a:srgbClr val="8609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3841345" y="5093421"/>
            <a:ext cx="304048" cy="325667"/>
          </a:xfrm>
          <a:prstGeom prst="ellipse">
            <a:avLst/>
          </a:prstGeom>
          <a:noFill/>
          <a:ln w="28575" cmpd="sng">
            <a:solidFill>
              <a:srgbClr val="8609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4243039" y="3593522"/>
            <a:ext cx="304048" cy="325667"/>
          </a:xfrm>
          <a:prstGeom prst="ellipse">
            <a:avLst/>
          </a:prstGeom>
          <a:noFill/>
          <a:ln w="28575" cmpd="sng">
            <a:solidFill>
              <a:srgbClr val="8609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437084" y="4702441"/>
            <a:ext cx="304048" cy="325667"/>
          </a:xfrm>
          <a:prstGeom prst="ellipse">
            <a:avLst/>
          </a:prstGeom>
          <a:noFill/>
          <a:ln w="28575" cmpd="sng">
            <a:solidFill>
              <a:srgbClr val="8609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305216" y="5081626"/>
            <a:ext cx="304048" cy="325667"/>
          </a:xfrm>
          <a:prstGeom prst="ellipse">
            <a:avLst/>
          </a:prstGeom>
          <a:noFill/>
          <a:ln w="28575" cmpd="sng">
            <a:solidFill>
              <a:srgbClr val="8609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7098222" y="4299578"/>
            <a:ext cx="304048" cy="325667"/>
          </a:xfrm>
          <a:prstGeom prst="ellipse">
            <a:avLst/>
          </a:prstGeom>
          <a:noFill/>
          <a:ln w="28575" cmpd="sng">
            <a:solidFill>
              <a:srgbClr val="8609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7890744" y="4691585"/>
            <a:ext cx="304048" cy="325667"/>
          </a:xfrm>
          <a:prstGeom prst="ellipse">
            <a:avLst/>
          </a:prstGeom>
          <a:noFill/>
          <a:ln w="28575" cmpd="sng">
            <a:solidFill>
              <a:srgbClr val="8609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9666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18760"/>
            <a:ext cx="6965245" cy="9128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Classical patterns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1489609"/>
            <a:ext cx="6196405" cy="36038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The same permutation </a:t>
            </a:r>
          </a:p>
          <a:p>
            <a:pPr marL="0" indent="0">
              <a:buNone/>
            </a:pPr>
            <a:endParaRPr lang="en-US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avoids </a:t>
            </a:r>
            <a:r>
              <a:rPr lang="en-US" dirty="0" smtClean="0"/>
              <a:t>the pattern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 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123 =</a:t>
            </a:r>
            <a:endParaRPr lang="en-US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3023782"/>
              </p:ext>
            </p:extLst>
          </p:nvPr>
        </p:nvGraphicFramePr>
        <p:xfrm>
          <a:off x="4791424" y="1544903"/>
          <a:ext cx="1997005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9401"/>
                <a:gridCol w="399401"/>
                <a:gridCol w="399401"/>
                <a:gridCol w="399401"/>
                <a:gridCol w="399401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Oval 11"/>
          <p:cNvSpPr/>
          <p:nvPr/>
        </p:nvSpPr>
        <p:spPr>
          <a:xfrm>
            <a:off x="4699156" y="1814230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5095472" y="2967030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497538" y="1469759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5899603" y="2179158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6301668" y="3306831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6696161" y="2576230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8775960"/>
              </p:ext>
            </p:extLst>
          </p:nvPr>
        </p:nvGraphicFramePr>
        <p:xfrm>
          <a:off x="3159303" y="3990484"/>
          <a:ext cx="1540892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5223"/>
                <a:gridCol w="385223"/>
                <a:gridCol w="385223"/>
                <a:gridCol w="385223"/>
              </a:tblGrid>
              <a:tr h="3482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82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82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82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6" name="Oval 25"/>
          <p:cNvSpPr/>
          <p:nvPr/>
        </p:nvSpPr>
        <p:spPr>
          <a:xfrm>
            <a:off x="3461528" y="5014166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836770" y="4634658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233086" y="4276818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863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6" grpId="0" animBg="1"/>
      <p:bldP spid="27" grpId="0" animBg="1"/>
      <p:bldP spid="2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18760"/>
            <a:ext cx="6965245" cy="912800"/>
          </a:xfrm>
        </p:spPr>
        <p:txBody>
          <a:bodyPr>
            <a:normAutofit/>
          </a:bodyPr>
          <a:lstStyle/>
          <a:p>
            <a:r>
              <a:rPr lang="en-US" sz="3600" dirty="0" err="1" smtClean="0">
                <a:solidFill>
                  <a:srgbClr val="0000FF"/>
                </a:solidFill>
              </a:rPr>
              <a:t>Vincular</a:t>
            </a:r>
            <a:r>
              <a:rPr lang="en-US" sz="3600" dirty="0" smtClean="0">
                <a:solidFill>
                  <a:srgbClr val="0000FF"/>
                </a:solidFill>
              </a:rPr>
              <a:t> (generalized) patterns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1489609"/>
            <a:ext cx="6597228" cy="3603812"/>
          </a:xfrm>
        </p:spPr>
        <p:txBody>
          <a:bodyPr/>
          <a:lstStyle/>
          <a:p>
            <a:r>
              <a:rPr lang="en-US" dirty="0" smtClean="0"/>
              <a:t> Requirement for some elements to be </a:t>
            </a:r>
            <a:r>
              <a:rPr lang="en-US" dirty="0" smtClean="0">
                <a:solidFill>
                  <a:srgbClr val="0000FF"/>
                </a:solidFill>
              </a:rPr>
              <a:t>adjacent </a:t>
            </a:r>
          </a:p>
          <a:p>
            <a:r>
              <a:rPr lang="en-US" dirty="0" smtClean="0"/>
              <a:t> The  pattern                        occurs in </a:t>
            </a:r>
            <a:r>
              <a:rPr lang="en-US" dirty="0"/>
              <a:t>526413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8059668"/>
              </p:ext>
            </p:extLst>
          </p:nvPr>
        </p:nvGraphicFramePr>
        <p:xfrm>
          <a:off x="1160153" y="4062394"/>
          <a:ext cx="1997005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9401"/>
                <a:gridCol w="399401"/>
                <a:gridCol w="399401"/>
                <a:gridCol w="399401"/>
                <a:gridCol w="399401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Oval 4"/>
          <p:cNvSpPr/>
          <p:nvPr/>
        </p:nvSpPr>
        <p:spPr>
          <a:xfrm>
            <a:off x="1067885" y="4331721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1464201" y="5484521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866267" y="3987250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268332" y="4696649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670397" y="5824322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064890" y="5093721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1927583"/>
              </p:ext>
            </p:extLst>
          </p:nvPr>
        </p:nvGraphicFramePr>
        <p:xfrm>
          <a:off x="3592103" y="4062810"/>
          <a:ext cx="1997005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9401"/>
                <a:gridCol w="399401"/>
                <a:gridCol w="399401"/>
                <a:gridCol w="399401"/>
                <a:gridCol w="399401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</a:tr>
            </a:tbl>
          </a:graphicData>
        </a:graphic>
      </p:graphicFrame>
      <p:sp>
        <p:nvSpPr>
          <p:cNvPr id="12" name="Oval 11"/>
          <p:cNvSpPr/>
          <p:nvPr/>
        </p:nvSpPr>
        <p:spPr>
          <a:xfrm>
            <a:off x="3499835" y="4332137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3896151" y="5484937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298217" y="3987666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700282" y="4697065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102347" y="5824738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5496840" y="5094137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6749506"/>
              </p:ext>
            </p:extLst>
          </p:nvPr>
        </p:nvGraphicFramePr>
        <p:xfrm>
          <a:off x="6056618" y="4063226"/>
          <a:ext cx="1997005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9401"/>
                <a:gridCol w="399401"/>
                <a:gridCol w="399401"/>
                <a:gridCol w="399401"/>
                <a:gridCol w="399401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</a:tr>
            </a:tbl>
          </a:graphicData>
        </a:graphic>
      </p:graphicFrame>
      <p:sp>
        <p:nvSpPr>
          <p:cNvPr id="19" name="Oval 18"/>
          <p:cNvSpPr/>
          <p:nvPr/>
        </p:nvSpPr>
        <p:spPr>
          <a:xfrm>
            <a:off x="5964350" y="4332553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6360666" y="5485353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6762732" y="3988082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7164797" y="4697481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7566862" y="5825154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7961355" y="5094553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8458694"/>
              </p:ext>
            </p:extLst>
          </p:nvPr>
        </p:nvGraphicFramePr>
        <p:xfrm>
          <a:off x="3441533" y="1976536"/>
          <a:ext cx="1540892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5223"/>
                <a:gridCol w="385223"/>
                <a:gridCol w="385223"/>
                <a:gridCol w="385223"/>
              </a:tblGrid>
              <a:tr h="3482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82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82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82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6" name="Oval 25"/>
          <p:cNvSpPr/>
          <p:nvPr/>
        </p:nvSpPr>
        <p:spPr>
          <a:xfrm>
            <a:off x="3743758" y="3000218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4119000" y="2262462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515316" y="2599406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811399" y="3930058"/>
            <a:ext cx="304048" cy="325667"/>
          </a:xfrm>
          <a:prstGeom prst="ellipse">
            <a:avLst/>
          </a:prstGeom>
          <a:noFill/>
          <a:ln w="28575" cmpd="sng">
            <a:solidFill>
              <a:srgbClr val="8609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2202609" y="4625258"/>
            <a:ext cx="304048" cy="325667"/>
          </a:xfrm>
          <a:prstGeom prst="ellipse">
            <a:avLst/>
          </a:prstGeom>
          <a:noFill/>
          <a:ln w="28575" cmpd="sng">
            <a:solidFill>
              <a:srgbClr val="8609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1410624" y="5418162"/>
            <a:ext cx="304048" cy="325667"/>
          </a:xfrm>
          <a:prstGeom prst="ellipse">
            <a:avLst/>
          </a:prstGeom>
          <a:noFill/>
          <a:ln w="28575" cmpd="sng">
            <a:solidFill>
              <a:srgbClr val="8609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3841345" y="5429957"/>
            <a:ext cx="304048" cy="325667"/>
          </a:xfrm>
          <a:prstGeom prst="ellipse">
            <a:avLst/>
          </a:prstGeom>
          <a:noFill/>
          <a:ln w="28575" cmpd="sng">
            <a:solidFill>
              <a:srgbClr val="8609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4243039" y="3930058"/>
            <a:ext cx="304048" cy="325667"/>
          </a:xfrm>
          <a:prstGeom prst="ellipse">
            <a:avLst/>
          </a:prstGeom>
          <a:noFill/>
          <a:ln w="28575" cmpd="sng">
            <a:solidFill>
              <a:srgbClr val="8609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437084" y="5038977"/>
            <a:ext cx="304048" cy="325667"/>
          </a:xfrm>
          <a:prstGeom prst="ellipse">
            <a:avLst/>
          </a:prstGeom>
          <a:noFill/>
          <a:ln w="28575" cmpd="sng">
            <a:solidFill>
              <a:srgbClr val="8609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305216" y="5418162"/>
            <a:ext cx="304048" cy="325667"/>
          </a:xfrm>
          <a:prstGeom prst="ellipse">
            <a:avLst/>
          </a:prstGeom>
          <a:noFill/>
          <a:ln w="28575" cmpd="sng">
            <a:solidFill>
              <a:srgbClr val="8609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7098222" y="4636114"/>
            <a:ext cx="304048" cy="325667"/>
          </a:xfrm>
          <a:prstGeom prst="ellipse">
            <a:avLst/>
          </a:prstGeom>
          <a:noFill/>
          <a:ln w="28575" cmpd="sng">
            <a:solidFill>
              <a:srgbClr val="8609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7890744" y="5028121"/>
            <a:ext cx="304048" cy="325667"/>
          </a:xfrm>
          <a:prstGeom prst="ellipse">
            <a:avLst/>
          </a:prstGeom>
          <a:noFill/>
          <a:ln w="28575" cmpd="sng">
            <a:solidFill>
              <a:srgbClr val="8609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1202347" y="3450432"/>
            <a:ext cx="16314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occurrence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471472" y="3450848"/>
            <a:ext cx="22018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n</a:t>
            </a:r>
            <a:r>
              <a:rPr lang="en-US" sz="2400" dirty="0" smtClean="0">
                <a:solidFill>
                  <a:srgbClr val="FF0000"/>
                </a:solidFill>
              </a:rPr>
              <a:t>on-occurrence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935987" y="3451264"/>
            <a:ext cx="22018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n</a:t>
            </a:r>
            <a:r>
              <a:rPr lang="en-US" sz="2400" dirty="0" smtClean="0">
                <a:solidFill>
                  <a:srgbClr val="FF0000"/>
                </a:solidFill>
              </a:rPr>
              <a:t>on-occurrence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958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/>
      <p:bldP spid="39" grpId="0"/>
      <p:bldP spid="4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18760"/>
            <a:ext cx="6965245" cy="9128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Consecutive patterns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1489609"/>
            <a:ext cx="6597228" cy="3603812"/>
          </a:xfrm>
        </p:spPr>
        <p:txBody>
          <a:bodyPr/>
          <a:lstStyle/>
          <a:p>
            <a:r>
              <a:rPr lang="en-US" dirty="0" smtClean="0"/>
              <a:t> A subclass of </a:t>
            </a:r>
            <a:r>
              <a:rPr lang="en-US" dirty="0" err="1" smtClean="0"/>
              <a:t>vincular</a:t>
            </a:r>
            <a:r>
              <a:rPr lang="en-US" dirty="0" smtClean="0"/>
              <a:t> patterns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</a:p>
          <a:p>
            <a:r>
              <a:rPr lang="en-US" dirty="0" smtClean="0"/>
              <a:t> The  pattern                        occurs in </a:t>
            </a:r>
            <a:r>
              <a:rPr lang="en-US" dirty="0"/>
              <a:t>526413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8644770"/>
              </p:ext>
            </p:extLst>
          </p:nvPr>
        </p:nvGraphicFramePr>
        <p:xfrm>
          <a:off x="1160153" y="4062394"/>
          <a:ext cx="1997005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9401"/>
                <a:gridCol w="399401"/>
                <a:gridCol w="399401"/>
                <a:gridCol w="399401"/>
                <a:gridCol w="399401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Oval 4"/>
          <p:cNvSpPr/>
          <p:nvPr/>
        </p:nvSpPr>
        <p:spPr>
          <a:xfrm>
            <a:off x="1067885" y="4331721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1464201" y="5484521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866267" y="3987250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268332" y="4696649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670397" y="5824322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064890" y="5093721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5181194"/>
              </p:ext>
            </p:extLst>
          </p:nvPr>
        </p:nvGraphicFramePr>
        <p:xfrm>
          <a:off x="3592103" y="4062810"/>
          <a:ext cx="1997005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9401"/>
                <a:gridCol w="399401"/>
                <a:gridCol w="399401"/>
                <a:gridCol w="399401"/>
                <a:gridCol w="399401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</a:tr>
            </a:tbl>
          </a:graphicData>
        </a:graphic>
      </p:graphicFrame>
      <p:sp>
        <p:nvSpPr>
          <p:cNvPr id="12" name="Oval 11"/>
          <p:cNvSpPr/>
          <p:nvPr/>
        </p:nvSpPr>
        <p:spPr>
          <a:xfrm>
            <a:off x="3499835" y="4332137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3896151" y="5484937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298217" y="3987666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700282" y="4697065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102347" y="5824738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5496840" y="5094137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0764909"/>
              </p:ext>
            </p:extLst>
          </p:nvPr>
        </p:nvGraphicFramePr>
        <p:xfrm>
          <a:off x="6056618" y="4063226"/>
          <a:ext cx="1997005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9401"/>
                <a:gridCol w="399401"/>
                <a:gridCol w="399401"/>
                <a:gridCol w="399401"/>
                <a:gridCol w="399401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</a:tr>
            </a:tbl>
          </a:graphicData>
        </a:graphic>
      </p:graphicFrame>
      <p:sp>
        <p:nvSpPr>
          <p:cNvPr id="19" name="Oval 18"/>
          <p:cNvSpPr/>
          <p:nvPr/>
        </p:nvSpPr>
        <p:spPr>
          <a:xfrm>
            <a:off x="5964350" y="4332553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6360666" y="5485353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6762732" y="3988082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7164797" y="4697481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7566862" y="5825154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7961355" y="5094553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37078"/>
              </p:ext>
            </p:extLst>
          </p:nvPr>
        </p:nvGraphicFramePr>
        <p:xfrm>
          <a:off x="3441533" y="1976536"/>
          <a:ext cx="1540892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5223"/>
                <a:gridCol w="385223"/>
                <a:gridCol w="385223"/>
                <a:gridCol w="385223"/>
              </a:tblGrid>
              <a:tr h="3482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82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82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82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6" name="Oval 25"/>
          <p:cNvSpPr/>
          <p:nvPr/>
        </p:nvSpPr>
        <p:spPr>
          <a:xfrm>
            <a:off x="3743758" y="3000218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4119000" y="2262462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515316" y="2599406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811399" y="3930058"/>
            <a:ext cx="304048" cy="325667"/>
          </a:xfrm>
          <a:prstGeom prst="ellipse">
            <a:avLst/>
          </a:prstGeom>
          <a:noFill/>
          <a:ln w="28575" cmpd="sng">
            <a:solidFill>
              <a:srgbClr val="8609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2202609" y="4625258"/>
            <a:ext cx="304048" cy="325667"/>
          </a:xfrm>
          <a:prstGeom prst="ellipse">
            <a:avLst/>
          </a:prstGeom>
          <a:noFill/>
          <a:ln w="28575" cmpd="sng">
            <a:solidFill>
              <a:srgbClr val="8609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1410624" y="5418162"/>
            <a:ext cx="304048" cy="325667"/>
          </a:xfrm>
          <a:prstGeom prst="ellipse">
            <a:avLst/>
          </a:prstGeom>
          <a:noFill/>
          <a:ln w="28575" cmpd="sng">
            <a:solidFill>
              <a:srgbClr val="8609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3841345" y="5429957"/>
            <a:ext cx="304048" cy="325667"/>
          </a:xfrm>
          <a:prstGeom prst="ellipse">
            <a:avLst/>
          </a:prstGeom>
          <a:noFill/>
          <a:ln w="28575" cmpd="sng">
            <a:solidFill>
              <a:srgbClr val="8609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4243039" y="3930058"/>
            <a:ext cx="304048" cy="325667"/>
          </a:xfrm>
          <a:prstGeom prst="ellipse">
            <a:avLst/>
          </a:prstGeom>
          <a:noFill/>
          <a:ln w="28575" cmpd="sng">
            <a:solidFill>
              <a:srgbClr val="8609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437084" y="5038977"/>
            <a:ext cx="304048" cy="325667"/>
          </a:xfrm>
          <a:prstGeom prst="ellipse">
            <a:avLst/>
          </a:prstGeom>
          <a:noFill/>
          <a:ln w="28575" cmpd="sng">
            <a:solidFill>
              <a:srgbClr val="8609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305216" y="5418162"/>
            <a:ext cx="304048" cy="325667"/>
          </a:xfrm>
          <a:prstGeom prst="ellipse">
            <a:avLst/>
          </a:prstGeom>
          <a:noFill/>
          <a:ln w="28575" cmpd="sng">
            <a:solidFill>
              <a:srgbClr val="8609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7098222" y="4636114"/>
            <a:ext cx="304048" cy="325667"/>
          </a:xfrm>
          <a:prstGeom prst="ellipse">
            <a:avLst/>
          </a:prstGeom>
          <a:noFill/>
          <a:ln w="28575" cmpd="sng">
            <a:solidFill>
              <a:srgbClr val="8609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7890744" y="5028121"/>
            <a:ext cx="304048" cy="325667"/>
          </a:xfrm>
          <a:prstGeom prst="ellipse">
            <a:avLst/>
          </a:prstGeom>
          <a:noFill/>
          <a:ln w="28575" cmpd="sng">
            <a:solidFill>
              <a:srgbClr val="8609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1202347" y="3450432"/>
            <a:ext cx="16314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occurrence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471472" y="3450848"/>
            <a:ext cx="22018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n</a:t>
            </a:r>
            <a:r>
              <a:rPr lang="en-US" sz="2400" dirty="0" smtClean="0">
                <a:solidFill>
                  <a:srgbClr val="FF0000"/>
                </a:solidFill>
              </a:rPr>
              <a:t>on-occurrence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935987" y="3451264"/>
            <a:ext cx="22018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n</a:t>
            </a:r>
            <a:r>
              <a:rPr lang="en-US" sz="2400" dirty="0" smtClean="0">
                <a:solidFill>
                  <a:srgbClr val="FF0000"/>
                </a:solidFill>
              </a:rPr>
              <a:t>on-occurrence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256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/>
      <p:bldP spid="39" grpId="0"/>
      <p:bldP spid="4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18760"/>
            <a:ext cx="6965245" cy="912800"/>
          </a:xfrm>
        </p:spPr>
        <p:txBody>
          <a:bodyPr>
            <a:normAutofit/>
          </a:bodyPr>
          <a:lstStyle/>
          <a:p>
            <a:r>
              <a:rPr lang="en-US" sz="3600" dirty="0" err="1" smtClean="0">
                <a:solidFill>
                  <a:srgbClr val="0000FF"/>
                </a:solidFill>
              </a:rPr>
              <a:t>Bivincular</a:t>
            </a:r>
            <a:r>
              <a:rPr lang="en-US" sz="3600" dirty="0" smtClean="0">
                <a:solidFill>
                  <a:srgbClr val="0000FF"/>
                </a:solidFill>
              </a:rPr>
              <a:t> patterns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1489609"/>
            <a:ext cx="6597228" cy="3603812"/>
          </a:xfrm>
        </p:spPr>
        <p:txBody>
          <a:bodyPr/>
          <a:lstStyle/>
          <a:p>
            <a:r>
              <a:rPr lang="en-US" dirty="0" smtClean="0"/>
              <a:t> Additional requirements for some values to be </a:t>
            </a:r>
            <a:r>
              <a:rPr lang="en-US" dirty="0" smtClean="0">
                <a:solidFill>
                  <a:srgbClr val="0000FF"/>
                </a:solidFill>
              </a:rPr>
              <a:t>adjacent </a:t>
            </a:r>
          </a:p>
          <a:p>
            <a:r>
              <a:rPr lang="en-US" dirty="0" smtClean="0"/>
              <a:t> The  pattern                        does not occur in </a:t>
            </a:r>
            <a:r>
              <a:rPr lang="en-US" dirty="0"/>
              <a:t>526413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804984"/>
              </p:ext>
            </p:extLst>
          </p:nvPr>
        </p:nvGraphicFramePr>
        <p:xfrm>
          <a:off x="1160153" y="4062394"/>
          <a:ext cx="1997005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9401"/>
                <a:gridCol w="399401"/>
                <a:gridCol w="399401"/>
                <a:gridCol w="399401"/>
                <a:gridCol w="399401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Oval 4"/>
          <p:cNvSpPr/>
          <p:nvPr/>
        </p:nvSpPr>
        <p:spPr>
          <a:xfrm>
            <a:off x="1067885" y="4331721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1464201" y="5484521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866267" y="3987250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268332" y="4696649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670397" y="5824322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064890" y="5093721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1488170"/>
              </p:ext>
            </p:extLst>
          </p:nvPr>
        </p:nvGraphicFramePr>
        <p:xfrm>
          <a:off x="3592103" y="4062810"/>
          <a:ext cx="1997005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9401"/>
                <a:gridCol w="399401"/>
                <a:gridCol w="399401"/>
                <a:gridCol w="399401"/>
                <a:gridCol w="399401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</a:tr>
            </a:tbl>
          </a:graphicData>
        </a:graphic>
      </p:graphicFrame>
      <p:sp>
        <p:nvSpPr>
          <p:cNvPr id="12" name="Oval 11"/>
          <p:cNvSpPr/>
          <p:nvPr/>
        </p:nvSpPr>
        <p:spPr>
          <a:xfrm>
            <a:off x="3499835" y="4332137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3896151" y="5484937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298217" y="3987666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700282" y="4697065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102347" y="5824738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5496840" y="5094137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9362967"/>
              </p:ext>
            </p:extLst>
          </p:nvPr>
        </p:nvGraphicFramePr>
        <p:xfrm>
          <a:off x="6056618" y="4063226"/>
          <a:ext cx="1997005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9401"/>
                <a:gridCol w="399401"/>
                <a:gridCol w="399401"/>
                <a:gridCol w="399401"/>
                <a:gridCol w="399401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</a:tr>
            </a:tbl>
          </a:graphicData>
        </a:graphic>
      </p:graphicFrame>
      <p:sp>
        <p:nvSpPr>
          <p:cNvPr id="19" name="Oval 18"/>
          <p:cNvSpPr/>
          <p:nvPr/>
        </p:nvSpPr>
        <p:spPr>
          <a:xfrm>
            <a:off x="5964350" y="4332553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6360666" y="5485353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6762732" y="3988082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7164797" y="4697481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7566862" y="5825154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7961355" y="5094553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9400116"/>
              </p:ext>
            </p:extLst>
          </p:nvPr>
        </p:nvGraphicFramePr>
        <p:xfrm>
          <a:off x="3441533" y="1976536"/>
          <a:ext cx="1540892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5223"/>
                <a:gridCol w="385223"/>
                <a:gridCol w="385223"/>
                <a:gridCol w="385223"/>
              </a:tblGrid>
              <a:tr h="3482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82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</a:tr>
              <a:tr h="3482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82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6" name="Oval 25"/>
          <p:cNvSpPr/>
          <p:nvPr/>
        </p:nvSpPr>
        <p:spPr>
          <a:xfrm>
            <a:off x="3743758" y="3000218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4119000" y="2262462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515316" y="2599406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811399" y="3930058"/>
            <a:ext cx="304048" cy="325667"/>
          </a:xfrm>
          <a:prstGeom prst="ellipse">
            <a:avLst/>
          </a:prstGeom>
          <a:noFill/>
          <a:ln w="28575" cmpd="sng">
            <a:solidFill>
              <a:srgbClr val="8609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2202609" y="4625258"/>
            <a:ext cx="304048" cy="325667"/>
          </a:xfrm>
          <a:prstGeom prst="ellipse">
            <a:avLst/>
          </a:prstGeom>
          <a:noFill/>
          <a:ln w="28575" cmpd="sng">
            <a:solidFill>
              <a:srgbClr val="8609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1410624" y="5418162"/>
            <a:ext cx="304048" cy="325667"/>
          </a:xfrm>
          <a:prstGeom prst="ellipse">
            <a:avLst/>
          </a:prstGeom>
          <a:noFill/>
          <a:ln w="28575" cmpd="sng">
            <a:solidFill>
              <a:srgbClr val="8609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3841345" y="5429957"/>
            <a:ext cx="304048" cy="325667"/>
          </a:xfrm>
          <a:prstGeom prst="ellipse">
            <a:avLst/>
          </a:prstGeom>
          <a:noFill/>
          <a:ln w="28575" cmpd="sng">
            <a:solidFill>
              <a:srgbClr val="8609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4243039" y="3930058"/>
            <a:ext cx="304048" cy="325667"/>
          </a:xfrm>
          <a:prstGeom prst="ellipse">
            <a:avLst/>
          </a:prstGeom>
          <a:noFill/>
          <a:ln w="28575" cmpd="sng">
            <a:solidFill>
              <a:srgbClr val="8609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437084" y="5038977"/>
            <a:ext cx="304048" cy="325667"/>
          </a:xfrm>
          <a:prstGeom prst="ellipse">
            <a:avLst/>
          </a:prstGeom>
          <a:noFill/>
          <a:ln w="28575" cmpd="sng">
            <a:solidFill>
              <a:srgbClr val="8609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305216" y="5418162"/>
            <a:ext cx="304048" cy="325667"/>
          </a:xfrm>
          <a:prstGeom prst="ellipse">
            <a:avLst/>
          </a:prstGeom>
          <a:noFill/>
          <a:ln w="28575" cmpd="sng">
            <a:solidFill>
              <a:srgbClr val="8609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7098222" y="4636114"/>
            <a:ext cx="304048" cy="325667"/>
          </a:xfrm>
          <a:prstGeom prst="ellipse">
            <a:avLst/>
          </a:prstGeom>
          <a:noFill/>
          <a:ln w="28575" cmpd="sng">
            <a:solidFill>
              <a:srgbClr val="8609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7890744" y="5028121"/>
            <a:ext cx="304048" cy="325667"/>
          </a:xfrm>
          <a:prstGeom prst="ellipse">
            <a:avLst/>
          </a:prstGeom>
          <a:noFill/>
          <a:ln w="28575" cmpd="sng">
            <a:solidFill>
              <a:srgbClr val="8609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1093797" y="3450432"/>
            <a:ext cx="22018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n</a:t>
            </a:r>
            <a:r>
              <a:rPr lang="en-US" sz="2400" dirty="0" smtClean="0">
                <a:solidFill>
                  <a:srgbClr val="FF0000"/>
                </a:solidFill>
              </a:rPr>
              <a:t>on-occurrence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471472" y="3450848"/>
            <a:ext cx="22018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n</a:t>
            </a:r>
            <a:r>
              <a:rPr lang="en-US" sz="2400" dirty="0" smtClean="0">
                <a:solidFill>
                  <a:srgbClr val="FF0000"/>
                </a:solidFill>
              </a:rPr>
              <a:t>on-occurrence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935987" y="3451264"/>
            <a:ext cx="22018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n</a:t>
            </a:r>
            <a:r>
              <a:rPr lang="en-US" sz="2400" dirty="0" smtClean="0">
                <a:solidFill>
                  <a:srgbClr val="FF0000"/>
                </a:solidFill>
              </a:rPr>
              <a:t>on-occurrence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22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/>
      <p:bldP spid="39" grpId="0"/>
      <p:bldP spid="4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18760"/>
            <a:ext cx="6965245" cy="9128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Mesh patterns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1489609"/>
            <a:ext cx="6597228" cy="3603812"/>
          </a:xfrm>
        </p:spPr>
        <p:txBody>
          <a:bodyPr/>
          <a:lstStyle/>
          <a:p>
            <a:r>
              <a:rPr lang="en-US" dirty="0" smtClean="0"/>
              <a:t> Any square in a pattern can be shaded </a:t>
            </a:r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 smtClean="0"/>
              <a:t> The  pattern                        occurs in </a:t>
            </a:r>
            <a:r>
              <a:rPr lang="en-US" dirty="0"/>
              <a:t>526413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6217396"/>
              </p:ext>
            </p:extLst>
          </p:nvPr>
        </p:nvGraphicFramePr>
        <p:xfrm>
          <a:off x="1160153" y="4062394"/>
          <a:ext cx="1997005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9401"/>
                <a:gridCol w="399401"/>
                <a:gridCol w="399401"/>
                <a:gridCol w="399401"/>
                <a:gridCol w="399401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Oval 4"/>
          <p:cNvSpPr/>
          <p:nvPr/>
        </p:nvSpPr>
        <p:spPr>
          <a:xfrm>
            <a:off x="1067885" y="4331721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1464201" y="5484521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866267" y="3987250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268332" y="4696649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670397" y="5824322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064890" y="5093721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8630533"/>
              </p:ext>
            </p:extLst>
          </p:nvPr>
        </p:nvGraphicFramePr>
        <p:xfrm>
          <a:off x="3592103" y="4062810"/>
          <a:ext cx="1997005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9401"/>
                <a:gridCol w="399401"/>
                <a:gridCol w="399401"/>
                <a:gridCol w="399401"/>
                <a:gridCol w="399401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12" name="Oval 11"/>
          <p:cNvSpPr/>
          <p:nvPr/>
        </p:nvSpPr>
        <p:spPr>
          <a:xfrm>
            <a:off x="3499835" y="4332137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3896151" y="5484937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298217" y="3987666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700282" y="4697065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102347" y="5824738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5496840" y="5094137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2307540"/>
              </p:ext>
            </p:extLst>
          </p:nvPr>
        </p:nvGraphicFramePr>
        <p:xfrm>
          <a:off x="6056618" y="4063226"/>
          <a:ext cx="1997005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9401"/>
                <a:gridCol w="399401"/>
                <a:gridCol w="399401"/>
                <a:gridCol w="399401"/>
                <a:gridCol w="399401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19" name="Oval 18"/>
          <p:cNvSpPr/>
          <p:nvPr/>
        </p:nvSpPr>
        <p:spPr>
          <a:xfrm>
            <a:off x="5964350" y="4332553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6360666" y="5485353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6762732" y="3988082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7164797" y="4697481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7566862" y="5825154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7961355" y="5094553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2593011"/>
              </p:ext>
            </p:extLst>
          </p:nvPr>
        </p:nvGraphicFramePr>
        <p:xfrm>
          <a:off x="3441533" y="1976536"/>
          <a:ext cx="1540892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5223"/>
                <a:gridCol w="385223"/>
                <a:gridCol w="385223"/>
                <a:gridCol w="385223"/>
              </a:tblGrid>
              <a:tr h="3482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82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82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82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6" name="Oval 25"/>
          <p:cNvSpPr/>
          <p:nvPr/>
        </p:nvSpPr>
        <p:spPr>
          <a:xfrm>
            <a:off x="3743758" y="3000218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4119000" y="2262462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515316" y="2599406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811399" y="3930058"/>
            <a:ext cx="304048" cy="325667"/>
          </a:xfrm>
          <a:prstGeom prst="ellipse">
            <a:avLst/>
          </a:prstGeom>
          <a:noFill/>
          <a:ln w="28575" cmpd="sng">
            <a:solidFill>
              <a:srgbClr val="8609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2202609" y="4625258"/>
            <a:ext cx="304048" cy="325667"/>
          </a:xfrm>
          <a:prstGeom prst="ellipse">
            <a:avLst/>
          </a:prstGeom>
          <a:noFill/>
          <a:ln w="28575" cmpd="sng">
            <a:solidFill>
              <a:srgbClr val="8609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1410624" y="5418162"/>
            <a:ext cx="304048" cy="325667"/>
          </a:xfrm>
          <a:prstGeom prst="ellipse">
            <a:avLst/>
          </a:prstGeom>
          <a:noFill/>
          <a:ln w="28575" cmpd="sng">
            <a:solidFill>
              <a:srgbClr val="8609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3841345" y="5429957"/>
            <a:ext cx="304048" cy="325667"/>
          </a:xfrm>
          <a:prstGeom prst="ellipse">
            <a:avLst/>
          </a:prstGeom>
          <a:noFill/>
          <a:ln w="28575" cmpd="sng">
            <a:solidFill>
              <a:srgbClr val="8609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4243039" y="3930058"/>
            <a:ext cx="304048" cy="325667"/>
          </a:xfrm>
          <a:prstGeom prst="ellipse">
            <a:avLst/>
          </a:prstGeom>
          <a:noFill/>
          <a:ln w="28575" cmpd="sng">
            <a:solidFill>
              <a:srgbClr val="8609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437084" y="5038977"/>
            <a:ext cx="304048" cy="325667"/>
          </a:xfrm>
          <a:prstGeom prst="ellipse">
            <a:avLst/>
          </a:prstGeom>
          <a:noFill/>
          <a:ln w="28575" cmpd="sng">
            <a:solidFill>
              <a:srgbClr val="8609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305216" y="5418162"/>
            <a:ext cx="304048" cy="325667"/>
          </a:xfrm>
          <a:prstGeom prst="ellipse">
            <a:avLst/>
          </a:prstGeom>
          <a:noFill/>
          <a:ln w="28575" cmpd="sng">
            <a:solidFill>
              <a:srgbClr val="8609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7098222" y="4636114"/>
            <a:ext cx="304048" cy="325667"/>
          </a:xfrm>
          <a:prstGeom prst="ellipse">
            <a:avLst/>
          </a:prstGeom>
          <a:noFill/>
          <a:ln w="28575" cmpd="sng">
            <a:solidFill>
              <a:srgbClr val="8609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7890744" y="5028121"/>
            <a:ext cx="304048" cy="325667"/>
          </a:xfrm>
          <a:prstGeom prst="ellipse">
            <a:avLst/>
          </a:prstGeom>
          <a:noFill/>
          <a:ln w="28575" cmpd="sng">
            <a:solidFill>
              <a:srgbClr val="8609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1028667" y="3439576"/>
            <a:ext cx="22018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n</a:t>
            </a:r>
            <a:r>
              <a:rPr lang="en-US" sz="2400" dirty="0" smtClean="0">
                <a:solidFill>
                  <a:srgbClr val="FF0000"/>
                </a:solidFill>
              </a:rPr>
              <a:t>on-occurrence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471472" y="3450848"/>
            <a:ext cx="22018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n</a:t>
            </a:r>
            <a:r>
              <a:rPr lang="en-US" sz="2400" dirty="0" smtClean="0">
                <a:solidFill>
                  <a:srgbClr val="FF0000"/>
                </a:solidFill>
              </a:rPr>
              <a:t>on-occurrence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163942" y="3451264"/>
            <a:ext cx="16314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occurrence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007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/>
      <p:bldP spid="39" grpId="0"/>
      <p:bldP spid="4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18760"/>
            <a:ext cx="6965245" cy="9128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B</a:t>
            </a:r>
            <a:r>
              <a:rPr lang="en-US" sz="3600" dirty="0" smtClean="0">
                <a:solidFill>
                  <a:srgbClr val="0000FF"/>
                </a:solidFill>
              </a:rPr>
              <a:t>oxed mesh patterns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1489609"/>
            <a:ext cx="6597228" cy="3603812"/>
          </a:xfrm>
        </p:spPr>
        <p:txBody>
          <a:bodyPr/>
          <a:lstStyle/>
          <a:p>
            <a:r>
              <a:rPr lang="en-US" dirty="0" smtClean="0"/>
              <a:t> A square in a pattern is shaded </a:t>
            </a:r>
            <a:r>
              <a:rPr lang="en-US" dirty="0" err="1" smtClean="0"/>
              <a:t>iff</a:t>
            </a:r>
            <a:r>
              <a:rPr lang="en-US" dirty="0" smtClean="0"/>
              <a:t> it is internal </a:t>
            </a:r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 smtClean="0"/>
              <a:t> The  pattern                        occurs in </a:t>
            </a:r>
            <a:r>
              <a:rPr lang="en-US" dirty="0"/>
              <a:t>526413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8247814"/>
              </p:ext>
            </p:extLst>
          </p:nvPr>
        </p:nvGraphicFramePr>
        <p:xfrm>
          <a:off x="1160153" y="4062394"/>
          <a:ext cx="1997005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9401"/>
                <a:gridCol w="399401"/>
                <a:gridCol w="399401"/>
                <a:gridCol w="399401"/>
                <a:gridCol w="399401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Oval 4"/>
          <p:cNvSpPr/>
          <p:nvPr/>
        </p:nvSpPr>
        <p:spPr>
          <a:xfrm>
            <a:off x="1067885" y="4331721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1464201" y="5484521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866267" y="3987250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268332" y="4696649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670397" y="5824322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064890" y="5093721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9126962"/>
              </p:ext>
            </p:extLst>
          </p:nvPr>
        </p:nvGraphicFramePr>
        <p:xfrm>
          <a:off x="3592103" y="4062810"/>
          <a:ext cx="1997005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9401"/>
                <a:gridCol w="399401"/>
                <a:gridCol w="399401"/>
                <a:gridCol w="399401"/>
                <a:gridCol w="399401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12" name="Oval 11"/>
          <p:cNvSpPr/>
          <p:nvPr/>
        </p:nvSpPr>
        <p:spPr>
          <a:xfrm>
            <a:off x="3499835" y="4332137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3896151" y="5484937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298217" y="3987666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700282" y="4697065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102347" y="5824738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5496840" y="5094137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9476268"/>
              </p:ext>
            </p:extLst>
          </p:nvPr>
        </p:nvGraphicFramePr>
        <p:xfrm>
          <a:off x="6056618" y="4063226"/>
          <a:ext cx="1997005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9401"/>
                <a:gridCol w="399401"/>
                <a:gridCol w="399401"/>
                <a:gridCol w="399401"/>
                <a:gridCol w="399401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19" name="Oval 18"/>
          <p:cNvSpPr/>
          <p:nvPr/>
        </p:nvSpPr>
        <p:spPr>
          <a:xfrm>
            <a:off x="5964350" y="4332553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6360666" y="5485353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6762732" y="3988082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7164797" y="4697481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7566862" y="5825154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7961355" y="5094553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160018"/>
              </p:ext>
            </p:extLst>
          </p:nvPr>
        </p:nvGraphicFramePr>
        <p:xfrm>
          <a:off x="3441533" y="1976536"/>
          <a:ext cx="1540892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5223"/>
                <a:gridCol w="385223"/>
                <a:gridCol w="385223"/>
                <a:gridCol w="385223"/>
              </a:tblGrid>
              <a:tr h="3482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82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82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82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6" name="Oval 25"/>
          <p:cNvSpPr/>
          <p:nvPr/>
        </p:nvSpPr>
        <p:spPr>
          <a:xfrm>
            <a:off x="3743758" y="3000218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4119000" y="2262462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515316" y="2599406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1811399" y="3930058"/>
            <a:ext cx="304048" cy="325667"/>
          </a:xfrm>
          <a:prstGeom prst="ellipse">
            <a:avLst/>
          </a:prstGeom>
          <a:noFill/>
          <a:ln w="28575" cmpd="sng">
            <a:solidFill>
              <a:srgbClr val="8609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2202609" y="4625258"/>
            <a:ext cx="304048" cy="325667"/>
          </a:xfrm>
          <a:prstGeom prst="ellipse">
            <a:avLst/>
          </a:prstGeom>
          <a:noFill/>
          <a:ln w="28575" cmpd="sng">
            <a:solidFill>
              <a:srgbClr val="8609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1410624" y="5418162"/>
            <a:ext cx="304048" cy="325667"/>
          </a:xfrm>
          <a:prstGeom prst="ellipse">
            <a:avLst/>
          </a:prstGeom>
          <a:noFill/>
          <a:ln w="28575" cmpd="sng">
            <a:solidFill>
              <a:srgbClr val="8609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3841345" y="5429957"/>
            <a:ext cx="304048" cy="325667"/>
          </a:xfrm>
          <a:prstGeom prst="ellipse">
            <a:avLst/>
          </a:prstGeom>
          <a:noFill/>
          <a:ln w="28575" cmpd="sng">
            <a:solidFill>
              <a:srgbClr val="8609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4243039" y="3930058"/>
            <a:ext cx="304048" cy="325667"/>
          </a:xfrm>
          <a:prstGeom prst="ellipse">
            <a:avLst/>
          </a:prstGeom>
          <a:noFill/>
          <a:ln w="28575" cmpd="sng">
            <a:solidFill>
              <a:srgbClr val="8609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437084" y="5038977"/>
            <a:ext cx="304048" cy="325667"/>
          </a:xfrm>
          <a:prstGeom prst="ellipse">
            <a:avLst/>
          </a:prstGeom>
          <a:noFill/>
          <a:ln w="28575" cmpd="sng">
            <a:solidFill>
              <a:srgbClr val="8609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305216" y="5418162"/>
            <a:ext cx="304048" cy="325667"/>
          </a:xfrm>
          <a:prstGeom prst="ellipse">
            <a:avLst/>
          </a:prstGeom>
          <a:noFill/>
          <a:ln w="28575" cmpd="sng">
            <a:solidFill>
              <a:srgbClr val="8609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7098222" y="4636114"/>
            <a:ext cx="304048" cy="325667"/>
          </a:xfrm>
          <a:prstGeom prst="ellipse">
            <a:avLst/>
          </a:prstGeom>
          <a:noFill/>
          <a:ln w="28575" cmpd="sng">
            <a:solidFill>
              <a:srgbClr val="8609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7890744" y="5028121"/>
            <a:ext cx="304048" cy="325667"/>
          </a:xfrm>
          <a:prstGeom prst="ellipse">
            <a:avLst/>
          </a:prstGeom>
          <a:noFill/>
          <a:ln w="28575" cmpd="sng">
            <a:solidFill>
              <a:srgbClr val="86090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1310897" y="3439576"/>
            <a:ext cx="16314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occurrence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471472" y="3450848"/>
            <a:ext cx="22018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n</a:t>
            </a:r>
            <a:r>
              <a:rPr lang="en-US" sz="2400" dirty="0" smtClean="0">
                <a:solidFill>
                  <a:srgbClr val="FF0000"/>
                </a:solidFill>
              </a:rPr>
              <a:t>on-occurrence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163942" y="3451264"/>
            <a:ext cx="16314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occurrence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455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/>
      <p:bldP spid="39" grpId="0"/>
      <p:bldP spid="4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18760"/>
            <a:ext cx="6965245" cy="9128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Patterns hierarchy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158494" y="5504466"/>
            <a:ext cx="43712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c</a:t>
            </a:r>
            <a:r>
              <a:rPr lang="en-US" sz="2400" dirty="0" smtClean="0">
                <a:solidFill>
                  <a:srgbClr val="0000FF"/>
                </a:solidFill>
              </a:rPr>
              <a:t>lassical patterns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smtClean="0"/>
              <a:t>(Knuth, </a:t>
            </a:r>
            <a:r>
              <a:rPr lang="en-US" sz="2400" b="1" dirty="0" smtClean="0"/>
              <a:t>1968</a:t>
            </a:r>
            <a:r>
              <a:rPr lang="en-US" sz="2400" dirty="0" smtClean="0"/>
              <a:t>)  </a:t>
            </a:r>
            <a:endParaRPr lang="en-US" sz="2400" dirty="0"/>
          </a:p>
        </p:txBody>
      </p:sp>
      <p:sp>
        <p:nvSpPr>
          <p:cNvPr id="43" name="TextBox 42"/>
          <p:cNvSpPr txBox="1"/>
          <p:nvPr/>
        </p:nvSpPr>
        <p:spPr>
          <a:xfrm>
            <a:off x="1138174" y="4235303"/>
            <a:ext cx="64073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rgbClr val="0000FF"/>
                </a:solidFill>
              </a:rPr>
              <a:t>vincular</a:t>
            </a:r>
            <a:r>
              <a:rPr lang="en-US" sz="2400" dirty="0" smtClean="0">
                <a:solidFill>
                  <a:srgbClr val="0000FF"/>
                </a:solidFill>
              </a:rPr>
              <a:t> patterns</a:t>
            </a:r>
            <a:r>
              <a:rPr lang="en-US" sz="2400" dirty="0" smtClean="0">
                <a:solidFill>
                  <a:srgbClr val="000000"/>
                </a:solidFill>
              </a:rPr>
              <a:t> (Babson-</a:t>
            </a:r>
            <a:r>
              <a:rPr lang="en-US" sz="2400" dirty="0" err="1" smtClean="0">
                <a:solidFill>
                  <a:srgbClr val="000000"/>
                </a:solidFill>
              </a:rPr>
              <a:t>Steingrimsson</a:t>
            </a:r>
            <a:r>
              <a:rPr lang="en-US" sz="2400" dirty="0" smtClean="0">
                <a:solidFill>
                  <a:srgbClr val="000000"/>
                </a:solidFill>
              </a:rPr>
              <a:t>, </a:t>
            </a:r>
            <a:r>
              <a:rPr lang="en-US" sz="2400" b="1" dirty="0" smtClean="0">
                <a:solidFill>
                  <a:srgbClr val="000000"/>
                </a:solidFill>
              </a:rPr>
              <a:t>2000</a:t>
            </a:r>
            <a:r>
              <a:rPr lang="en-US" sz="2400" dirty="0" smtClean="0">
                <a:solidFill>
                  <a:srgbClr val="000000"/>
                </a:solidFill>
              </a:rPr>
              <a:t>) 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107694" y="3186570"/>
            <a:ext cx="66389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rgbClr val="0000FF"/>
                </a:solidFill>
              </a:rPr>
              <a:t>bivincular</a:t>
            </a:r>
            <a:r>
              <a:rPr lang="en-US" sz="2400" dirty="0" smtClean="0">
                <a:solidFill>
                  <a:srgbClr val="0000FF"/>
                </a:solidFill>
              </a:rPr>
              <a:t> patterns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</a:p>
          <a:p>
            <a:r>
              <a:rPr lang="en-US" sz="2400" dirty="0" smtClean="0">
                <a:solidFill>
                  <a:srgbClr val="000000"/>
                </a:solidFill>
              </a:rPr>
              <a:t>(</a:t>
            </a:r>
            <a:r>
              <a:rPr lang="en-US" sz="2400" dirty="0" err="1" smtClean="0">
                <a:solidFill>
                  <a:srgbClr val="000000"/>
                </a:solidFill>
              </a:rPr>
              <a:t>Bousquet-Melou</a:t>
            </a:r>
            <a:r>
              <a:rPr lang="en-US" sz="2400" dirty="0" smtClean="0">
                <a:solidFill>
                  <a:srgbClr val="000000"/>
                </a:solidFill>
              </a:rPr>
              <a:t>, </a:t>
            </a:r>
            <a:r>
              <a:rPr lang="en-US" sz="2400" dirty="0" err="1" smtClean="0">
                <a:solidFill>
                  <a:srgbClr val="000000"/>
                </a:solidFill>
              </a:rPr>
              <a:t>Claesson</a:t>
            </a:r>
            <a:r>
              <a:rPr lang="en-US" sz="2400" dirty="0" smtClean="0">
                <a:solidFill>
                  <a:srgbClr val="000000"/>
                </a:solidFill>
              </a:rPr>
              <a:t>, Dukes, Kitaev; </a:t>
            </a:r>
            <a:r>
              <a:rPr lang="en-US" sz="2400" b="1" dirty="0" smtClean="0">
                <a:solidFill>
                  <a:srgbClr val="000000"/>
                </a:solidFill>
              </a:rPr>
              <a:t>2009</a:t>
            </a:r>
            <a:r>
              <a:rPr lang="en-US" sz="2400" dirty="0" smtClean="0">
                <a:solidFill>
                  <a:srgbClr val="000000"/>
                </a:solidFill>
              </a:rPr>
              <a:t>) 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060746" y="1641045"/>
            <a:ext cx="56235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mesh patterns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(</a:t>
            </a:r>
            <a:r>
              <a:rPr lang="en-US" sz="2400" dirty="0" err="1" smtClean="0">
                <a:solidFill>
                  <a:srgbClr val="000000"/>
                </a:solidFill>
              </a:rPr>
              <a:t>Branden</a:t>
            </a:r>
            <a:r>
              <a:rPr lang="en-US" sz="2400" dirty="0" smtClean="0">
                <a:solidFill>
                  <a:srgbClr val="000000"/>
                </a:solidFill>
              </a:rPr>
              <a:t>, </a:t>
            </a:r>
            <a:r>
              <a:rPr lang="en-US" sz="2400" dirty="0" err="1" smtClean="0">
                <a:solidFill>
                  <a:srgbClr val="000000"/>
                </a:solidFill>
              </a:rPr>
              <a:t>Claesson</a:t>
            </a:r>
            <a:r>
              <a:rPr lang="en-US" sz="2400" dirty="0">
                <a:solidFill>
                  <a:srgbClr val="000000"/>
                </a:solidFill>
              </a:rPr>
              <a:t>;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</a:rPr>
              <a:t>2010</a:t>
            </a:r>
            <a:r>
              <a:rPr lang="en-US" sz="2400" dirty="0" smtClean="0">
                <a:solidFill>
                  <a:srgbClr val="000000"/>
                </a:solidFill>
              </a:rPr>
              <a:t>) 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015294" y="4885501"/>
            <a:ext cx="28865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consecutive patterns</a:t>
            </a:r>
            <a:r>
              <a:rPr lang="en-US" sz="2400" dirty="0" smtClean="0">
                <a:solidFill>
                  <a:srgbClr val="FF0000"/>
                </a:solidFill>
              </a:rPr>
              <a:t>  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597249" y="2244438"/>
            <a:ext cx="57772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b</a:t>
            </a:r>
            <a:r>
              <a:rPr lang="en-US" sz="2400" dirty="0" smtClean="0">
                <a:solidFill>
                  <a:srgbClr val="0000FF"/>
                </a:solidFill>
              </a:rPr>
              <a:t>oxed mesh patterns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</a:p>
          <a:p>
            <a:r>
              <a:rPr lang="en-US" sz="2400" dirty="0" smtClean="0">
                <a:solidFill>
                  <a:srgbClr val="000000"/>
                </a:solidFill>
              </a:rPr>
              <a:t>(</a:t>
            </a:r>
            <a:r>
              <a:rPr lang="en-US" sz="2400" dirty="0" err="1" smtClean="0">
                <a:solidFill>
                  <a:srgbClr val="000000"/>
                </a:solidFill>
              </a:rPr>
              <a:t>Avgustinovich</a:t>
            </a:r>
            <a:r>
              <a:rPr lang="en-US" sz="2400" dirty="0" smtClean="0">
                <a:solidFill>
                  <a:srgbClr val="000000"/>
                </a:solidFill>
              </a:rPr>
              <a:t>, Kitaev, </a:t>
            </a:r>
            <a:r>
              <a:rPr lang="en-US" sz="2400" dirty="0" err="1" smtClean="0">
                <a:solidFill>
                  <a:srgbClr val="000000"/>
                </a:solidFill>
              </a:rPr>
              <a:t>Valyuzhenich</a:t>
            </a:r>
            <a:r>
              <a:rPr lang="en-US" sz="2400" dirty="0">
                <a:solidFill>
                  <a:srgbClr val="000000"/>
                </a:solidFill>
              </a:rPr>
              <a:t>;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</a:rPr>
              <a:t>2011</a:t>
            </a:r>
            <a:r>
              <a:rPr lang="en-US" sz="2400" dirty="0" smtClean="0">
                <a:solidFill>
                  <a:srgbClr val="000000"/>
                </a:solidFill>
              </a:rPr>
              <a:t>)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1060746" y="1661365"/>
            <a:ext cx="5623504" cy="46166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18000"/>
                </a:schemeClr>
              </a:gs>
              <a:gs pos="100000">
                <a:schemeClr val="accent1">
                  <a:shade val="76000"/>
                  <a:lumMod val="90000"/>
                  <a:alpha val="18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	 </a:t>
            </a:r>
            <a:endParaRPr lang="en-US" dirty="0"/>
          </a:p>
        </p:txBody>
      </p:sp>
      <p:sp>
        <p:nvSpPr>
          <p:cNvPr id="49" name="Rectangle 48"/>
          <p:cNvSpPr/>
          <p:nvPr/>
        </p:nvSpPr>
        <p:spPr>
          <a:xfrm>
            <a:off x="2533946" y="2311604"/>
            <a:ext cx="5756614" cy="753671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18000"/>
                </a:schemeClr>
              </a:gs>
              <a:gs pos="100000">
                <a:schemeClr val="accent1">
                  <a:shade val="76000"/>
                  <a:lumMod val="90000"/>
                  <a:alpha val="18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1130677" y="3278010"/>
            <a:ext cx="6585494" cy="729398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18000"/>
                </a:schemeClr>
              </a:gs>
              <a:gs pos="100000">
                <a:schemeClr val="accent1">
                  <a:shade val="76000"/>
                  <a:lumMod val="90000"/>
                  <a:alpha val="18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1131865" y="4235303"/>
            <a:ext cx="6413681" cy="46166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18000"/>
                </a:schemeClr>
              </a:gs>
              <a:gs pos="100000">
                <a:schemeClr val="accent1">
                  <a:shade val="76000"/>
                  <a:lumMod val="90000"/>
                  <a:alpha val="18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	 		  	</a:t>
            </a:r>
            <a:endParaRPr lang="en-US" dirty="0"/>
          </a:p>
        </p:txBody>
      </p:sp>
      <p:sp>
        <p:nvSpPr>
          <p:cNvPr id="52" name="Rectangle 51"/>
          <p:cNvSpPr/>
          <p:nvPr/>
        </p:nvSpPr>
        <p:spPr>
          <a:xfrm>
            <a:off x="4015294" y="4919029"/>
            <a:ext cx="2886577" cy="46166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18000"/>
                </a:schemeClr>
              </a:gs>
              <a:gs pos="100000">
                <a:schemeClr val="accent1">
                  <a:shade val="76000"/>
                  <a:lumMod val="90000"/>
                  <a:alpha val="18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3" name="Rectangle 52"/>
          <p:cNvSpPr/>
          <p:nvPr/>
        </p:nvSpPr>
        <p:spPr>
          <a:xfrm>
            <a:off x="1158494" y="5546260"/>
            <a:ext cx="4371209" cy="46166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18000"/>
                </a:schemeClr>
              </a:gs>
              <a:gs pos="100000">
                <a:schemeClr val="accent1">
                  <a:shade val="76000"/>
                  <a:lumMod val="90000"/>
                  <a:alpha val="18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  <p:cxnSp>
        <p:nvCxnSpPr>
          <p:cNvPr id="55" name="Straight Connector 54"/>
          <p:cNvCxnSpPr/>
          <p:nvPr/>
        </p:nvCxnSpPr>
        <p:spPr>
          <a:xfrm>
            <a:off x="1849120" y="2123030"/>
            <a:ext cx="0" cy="1154980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1849120" y="4696968"/>
            <a:ext cx="0" cy="849292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1832906" y="4036209"/>
            <a:ext cx="0" cy="199094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4758986" y="4696968"/>
            <a:ext cx="0" cy="199094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4677706" y="2112510"/>
            <a:ext cx="0" cy="199094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7184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18760"/>
            <a:ext cx="6965245" cy="912800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Nice facts on mesh patterns by Kitaev and </a:t>
            </a:r>
            <a:r>
              <a:rPr lang="en-US" sz="3600" dirty="0" err="1" smtClean="0">
                <a:solidFill>
                  <a:srgbClr val="0000FF"/>
                </a:solidFill>
              </a:rPr>
              <a:t>Liese</a:t>
            </a:r>
            <a:r>
              <a:rPr lang="en-US" sz="3600" dirty="0" smtClean="0">
                <a:solidFill>
                  <a:srgbClr val="0000FF"/>
                </a:solidFill>
              </a:rPr>
              <a:t> (work in progress)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023" y="1736545"/>
            <a:ext cx="6983327" cy="4471812"/>
          </a:xfrm>
        </p:spPr>
        <p:txBody>
          <a:bodyPr>
            <a:normAutofit/>
          </a:bodyPr>
          <a:lstStyle/>
          <a:p>
            <a:r>
              <a:rPr lang="en-US" dirty="0" smtClean="0"/>
              <a:t> The distribution of the </a:t>
            </a:r>
            <a:r>
              <a:rPr lang="en-US" dirty="0" smtClean="0">
                <a:solidFill>
                  <a:srgbClr val="FF0000"/>
                </a:solidFill>
              </a:rPr>
              <a:t>border mesh pattern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o</a:t>
            </a:r>
            <a:r>
              <a:rPr lang="en-US" dirty="0" smtClean="0"/>
              <a:t>n permutations of length </a:t>
            </a:r>
            <a:r>
              <a:rPr lang="en-US" i="1" dirty="0" smtClean="0"/>
              <a:t>n</a:t>
            </a:r>
            <a:r>
              <a:rPr lang="en-US" dirty="0" smtClean="0"/>
              <a:t> can be expressed in terms of the </a:t>
            </a:r>
            <a:r>
              <a:rPr lang="en-US" dirty="0" smtClean="0">
                <a:solidFill>
                  <a:srgbClr val="FF0000"/>
                </a:solidFill>
              </a:rPr>
              <a:t>Harmonic numbers </a:t>
            </a:r>
          </a:p>
          <a:p>
            <a:pPr marL="0" indent="0">
              <a:buNone/>
            </a:pPr>
            <a:r>
              <a:rPr lang="en-US" dirty="0" smtClean="0"/>
              <a:t>as                                       , where </a:t>
            </a:r>
          </a:p>
          <a:p>
            <a:pPr marL="0" indent="0">
              <a:buNone/>
            </a:pPr>
            <a:r>
              <a:rPr lang="en-US" i="1" dirty="0"/>
              <a:t>k</a:t>
            </a:r>
            <a:r>
              <a:rPr lang="en-US" dirty="0" smtClean="0"/>
              <a:t> is the number of occurrences of the pattern.  </a:t>
            </a:r>
          </a:p>
          <a:p>
            <a:endParaRPr lang="en-US" dirty="0"/>
          </a:p>
        </p:txBody>
      </p:sp>
      <p:graphicFrame>
        <p:nvGraphicFramePr>
          <p:cNvPr id="41" name="Table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1190004"/>
              </p:ext>
            </p:extLst>
          </p:nvPr>
        </p:nvGraphicFramePr>
        <p:xfrm>
          <a:off x="3111462" y="2273402"/>
          <a:ext cx="1827280" cy="1828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5456"/>
                <a:gridCol w="365456"/>
                <a:gridCol w="365456"/>
                <a:gridCol w="365456"/>
                <a:gridCol w="365456"/>
              </a:tblGrid>
              <a:tr h="2050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prstClr val="black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prstClr val="black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prstClr val="black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prstClr val="black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prstClr val="black"/>
                      </a:fgClr>
                      <a:bgClr>
                        <a:prstClr val="white"/>
                      </a:bgClr>
                    </a:pattFill>
                  </a:tcPr>
                </a:tc>
              </a:tr>
              <a:tr h="2050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prstClr val="black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prstClr val="black"/>
                      </a:fgClr>
                      <a:bgClr>
                        <a:prstClr val="white"/>
                      </a:bgClr>
                    </a:pattFill>
                  </a:tcPr>
                </a:tc>
              </a:tr>
              <a:tr h="2050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prstClr val="black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prstClr val="black"/>
                      </a:fgClr>
                      <a:bgClr>
                        <a:prstClr val="white"/>
                      </a:bgClr>
                    </a:pattFill>
                  </a:tcPr>
                </a:tc>
              </a:tr>
              <a:tr h="2050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prstClr val="black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prstClr val="black"/>
                      </a:fgClr>
                      <a:bgClr>
                        <a:prstClr val="white"/>
                      </a:bgClr>
                    </a:pattFill>
                  </a:tcPr>
                </a:tc>
              </a:tr>
              <a:tr h="2050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prstClr val="black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prstClr val="black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prstClr val="black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prstClr val="black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prstClr val="black"/>
                      </a:fgClr>
                      <a:bgClr>
                        <a:prstClr val="white"/>
                      </a:bgClr>
                    </a:pattFill>
                  </a:tcPr>
                </a:tc>
              </a:tr>
            </a:tbl>
          </a:graphicData>
        </a:graphic>
      </p:graphicFrame>
      <p:sp>
        <p:nvSpPr>
          <p:cNvPr id="42" name="Oval 41"/>
          <p:cNvSpPr/>
          <p:nvPr/>
        </p:nvSpPr>
        <p:spPr>
          <a:xfrm>
            <a:off x="3389963" y="3297209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3742266" y="3661253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4118087" y="2920045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4482149" y="2578609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9337823"/>
              </p:ext>
            </p:extLst>
          </p:nvPr>
        </p:nvGraphicFramePr>
        <p:xfrm>
          <a:off x="5396608" y="4664987"/>
          <a:ext cx="1394247" cy="7925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2" name="Equation" r:id="rId4" imgW="622300" imgH="457200" progId="Equation.3">
                  <p:embed/>
                </p:oleObj>
              </mc:Choice>
              <mc:Fallback>
                <p:oleObj name="Equation" r:id="rId4" imgW="6223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396608" y="4664987"/>
                        <a:ext cx="1394247" cy="7925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7493173"/>
              </p:ext>
            </p:extLst>
          </p:nvPr>
        </p:nvGraphicFramePr>
        <p:xfrm>
          <a:off x="1612843" y="5178391"/>
          <a:ext cx="2878137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3" name="Equation" r:id="rId6" imgW="1181100" imgH="215900" progId="Equation.3">
                  <p:embed/>
                </p:oleObj>
              </mc:Choice>
              <mc:Fallback>
                <p:oleObj name="Equation" r:id="rId6" imgW="1181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612843" y="5178391"/>
                        <a:ext cx="2878137" cy="527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307113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9596960"/>
              </p:ext>
            </p:extLst>
          </p:nvPr>
        </p:nvGraphicFramePr>
        <p:xfrm>
          <a:off x="2288336" y="2184786"/>
          <a:ext cx="1145265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1755"/>
                <a:gridCol w="381755"/>
                <a:gridCol w="381755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prstClr val="black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18760"/>
            <a:ext cx="6965245" cy="912800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Nice facts on mesh patterns by Kitaev and </a:t>
            </a:r>
            <a:r>
              <a:rPr lang="en-US" sz="3600" dirty="0" err="1" smtClean="0">
                <a:solidFill>
                  <a:srgbClr val="0000FF"/>
                </a:solidFill>
              </a:rPr>
              <a:t>Liese</a:t>
            </a:r>
            <a:r>
              <a:rPr lang="en-US" sz="3600" dirty="0" smtClean="0">
                <a:solidFill>
                  <a:srgbClr val="0000FF"/>
                </a:solidFill>
              </a:rPr>
              <a:t> (work in progress)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023" y="1677754"/>
            <a:ext cx="6983327" cy="448357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 The distributions of the mesh patterns</a:t>
            </a:r>
            <a:endParaRPr lang="en-US" dirty="0" smtClean="0">
              <a:solidFill>
                <a:srgbClr val="FF0000"/>
              </a:solidFill>
            </a:endParaRP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                                   and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o</a:t>
            </a:r>
            <a:r>
              <a:rPr lang="en-US" dirty="0" smtClean="0"/>
              <a:t>n 132-avoiding permutations is given by the </a:t>
            </a:r>
            <a:r>
              <a:rPr lang="en-US" dirty="0" smtClean="0">
                <a:solidFill>
                  <a:srgbClr val="FF0000"/>
                </a:solidFill>
              </a:rPr>
              <a:t>Catalan triangle</a:t>
            </a:r>
            <a:r>
              <a:rPr lang="en-US" dirty="0" smtClean="0"/>
              <a:t>, while the distribution of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o</a:t>
            </a:r>
            <a:r>
              <a:rPr lang="en-US" dirty="0" smtClean="0"/>
              <a:t>n these permutations is given by the </a:t>
            </a:r>
            <a:r>
              <a:rPr lang="en-US" dirty="0" smtClean="0">
                <a:solidFill>
                  <a:srgbClr val="FF0000"/>
                </a:solidFill>
              </a:rPr>
              <a:t>reverse Catalan triangle</a:t>
            </a:r>
            <a:r>
              <a:rPr lang="en-US" dirty="0" smtClean="0"/>
              <a:t>. </a:t>
            </a:r>
          </a:p>
          <a:p>
            <a:endParaRPr lang="en-US" dirty="0"/>
          </a:p>
        </p:txBody>
      </p:sp>
      <p:sp>
        <p:nvSpPr>
          <p:cNvPr id="45" name="Oval 44"/>
          <p:cNvSpPr/>
          <p:nvPr/>
        </p:nvSpPr>
        <p:spPr>
          <a:xfrm>
            <a:off x="2577211" y="2838520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4336862"/>
              </p:ext>
            </p:extLst>
          </p:nvPr>
        </p:nvGraphicFramePr>
        <p:xfrm>
          <a:off x="4839572" y="2196090"/>
          <a:ext cx="1145265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1755"/>
                <a:gridCol w="381755"/>
                <a:gridCol w="381755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prstClr val="black"/>
                      </a:fgClr>
                      <a:bgClr>
                        <a:prstClr val="white"/>
                      </a:bgClr>
                    </a:patt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13" name="Oval 12"/>
          <p:cNvSpPr/>
          <p:nvPr/>
        </p:nvSpPr>
        <p:spPr>
          <a:xfrm>
            <a:off x="2964791" y="2473568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127960" y="2838520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5515540" y="2485326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2332036"/>
              </p:ext>
            </p:extLst>
          </p:nvPr>
        </p:nvGraphicFramePr>
        <p:xfrm>
          <a:off x="3659030" y="4080830"/>
          <a:ext cx="1145265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1755"/>
                <a:gridCol w="381755"/>
                <a:gridCol w="381755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prstClr val="black"/>
                      </a:fgClr>
                      <a:bgClr>
                        <a:prstClr val="white"/>
                      </a:bgClr>
                    </a:patt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prstClr val="black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prstClr val="black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" name="Oval 16"/>
          <p:cNvSpPr/>
          <p:nvPr/>
        </p:nvSpPr>
        <p:spPr>
          <a:xfrm>
            <a:off x="3947418" y="4723260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4334998" y="4370066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600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13" grpId="0" animBg="1"/>
      <p:bldP spid="14" grpId="0" animBg="1"/>
      <p:bldP spid="15" grpId="0" animBg="1"/>
      <p:bldP spid="17" grpId="0" animBg="1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18760"/>
            <a:ext cx="6965245" cy="9128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B</a:t>
            </a:r>
            <a:r>
              <a:rPr lang="en-US" sz="3600" dirty="0" smtClean="0">
                <a:solidFill>
                  <a:srgbClr val="0000FF"/>
                </a:solidFill>
              </a:rPr>
              <a:t>oxed mesh patterns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7885" y="1560729"/>
            <a:ext cx="6992383" cy="360381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Notation:</a:t>
            </a:r>
            <a:r>
              <a:rPr lang="en-US" dirty="0" smtClean="0"/>
              <a:t>               = </a:t>
            </a: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 A simple (but useful!) </a:t>
            </a:r>
            <a:r>
              <a:rPr lang="en-US" dirty="0" smtClean="0">
                <a:solidFill>
                  <a:srgbClr val="FF0000"/>
                </a:solidFill>
              </a:rPr>
              <a:t>observation</a:t>
            </a:r>
            <a:r>
              <a:rPr lang="en-US" dirty="0" smtClean="0"/>
              <a:t>: a permutation contains  </a:t>
            </a:r>
            <a:r>
              <a:rPr lang="en-US" i="1" dirty="0" smtClean="0"/>
              <a:t>p </a:t>
            </a:r>
            <a:r>
              <a:rPr lang="en-US" dirty="0" smtClean="0"/>
              <a:t> if it is possible to obtain </a:t>
            </a:r>
            <a:r>
              <a:rPr lang="en-US" i="1" dirty="0" smtClean="0"/>
              <a:t>p</a:t>
            </a:r>
            <a:r>
              <a:rPr lang="en-US" dirty="0" smtClean="0"/>
              <a:t> by removing from the permutation’s diagram a few (maybe none) leftmost, rightmost, topmost and bottommost elements                    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7659088"/>
              </p:ext>
            </p:extLst>
          </p:nvPr>
        </p:nvGraphicFramePr>
        <p:xfrm>
          <a:off x="1139833" y="4377354"/>
          <a:ext cx="1796405" cy="1828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9281"/>
                <a:gridCol w="359281"/>
                <a:gridCol w="359281"/>
                <a:gridCol w="359281"/>
                <a:gridCol w="359281"/>
              </a:tblGrid>
              <a:tr h="3213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13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13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13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133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Oval 4"/>
          <p:cNvSpPr/>
          <p:nvPr/>
        </p:nvSpPr>
        <p:spPr>
          <a:xfrm>
            <a:off x="1047565" y="4646681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1423561" y="5769001"/>
            <a:ext cx="184536" cy="184544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764667" y="4302210"/>
            <a:ext cx="184536" cy="184544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126092" y="5011609"/>
            <a:ext cx="184536" cy="184544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477357" y="6088482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861690" y="5408681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7320952"/>
              </p:ext>
            </p:extLst>
          </p:nvPr>
        </p:nvGraphicFramePr>
        <p:xfrm>
          <a:off x="3848385" y="1445058"/>
          <a:ext cx="1540892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5223"/>
                <a:gridCol w="385223"/>
                <a:gridCol w="385223"/>
                <a:gridCol w="385223"/>
              </a:tblGrid>
              <a:tr h="3482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82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82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82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6" name="Oval 25"/>
          <p:cNvSpPr/>
          <p:nvPr/>
        </p:nvSpPr>
        <p:spPr>
          <a:xfrm>
            <a:off x="4150610" y="2468740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4525852" y="1730984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922168" y="2067928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2702560" y="1549768"/>
            <a:ext cx="723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132</a:t>
            </a:r>
            <a:endParaRPr lang="en-US" sz="2400" dirty="0"/>
          </a:p>
        </p:txBody>
      </p:sp>
      <p:sp>
        <p:nvSpPr>
          <p:cNvPr id="42" name="Rectangle 41"/>
          <p:cNvSpPr/>
          <p:nvPr/>
        </p:nvSpPr>
        <p:spPr>
          <a:xfrm>
            <a:off x="2763519" y="1661528"/>
            <a:ext cx="631985" cy="309265"/>
          </a:xfrm>
          <a:prstGeom prst="rect">
            <a:avLst/>
          </a:prstGeom>
          <a:gradFill flip="none" rotWithShape="1">
            <a:gsLst>
              <a:gs pos="0">
                <a:schemeClr val="dk1">
                  <a:alpha val="0"/>
                </a:schemeClr>
              </a:gs>
              <a:gs pos="100000">
                <a:schemeClr val="dk1">
                  <a:shade val="76000"/>
                  <a:lumMod val="90000"/>
                  <a:alpha val="0"/>
                </a:schemeClr>
              </a:gs>
            </a:gsLst>
            <a:lin ang="5400000" scaled="0"/>
            <a:tileRect/>
          </a:gradFill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2499334" y="3409048"/>
            <a:ext cx="272664" cy="309265"/>
          </a:xfrm>
          <a:prstGeom prst="rect">
            <a:avLst/>
          </a:prstGeom>
          <a:gradFill flip="none" rotWithShape="1">
            <a:gsLst>
              <a:gs pos="0">
                <a:schemeClr val="dk1">
                  <a:alpha val="0"/>
                </a:schemeClr>
              </a:gs>
              <a:gs pos="100000">
                <a:schemeClr val="dk1">
                  <a:shade val="76000"/>
                  <a:lumMod val="90000"/>
                  <a:alpha val="0"/>
                </a:schemeClr>
              </a:gs>
            </a:gsLst>
            <a:lin ang="5400000" scaled="0"/>
            <a:tileRect/>
          </a:gradFill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4" name="Table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7537924"/>
              </p:ext>
            </p:extLst>
          </p:nvPr>
        </p:nvGraphicFramePr>
        <p:xfrm>
          <a:off x="3537745" y="4486754"/>
          <a:ext cx="1540892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5223"/>
                <a:gridCol w="385223"/>
                <a:gridCol w="385223"/>
                <a:gridCol w="385223"/>
              </a:tblGrid>
              <a:tr h="3482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82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82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82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5" name="Oval 44"/>
          <p:cNvSpPr/>
          <p:nvPr/>
        </p:nvSpPr>
        <p:spPr>
          <a:xfrm>
            <a:off x="3445476" y="4783986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6" name="Oval 45"/>
          <p:cNvSpPr/>
          <p:nvPr/>
        </p:nvSpPr>
        <p:spPr>
          <a:xfrm>
            <a:off x="4199893" y="4407371"/>
            <a:ext cx="184536" cy="184544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4606293" y="5149051"/>
            <a:ext cx="184536" cy="184544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3837397" y="5857522"/>
            <a:ext cx="184536" cy="184544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4996529" y="5518562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0" name="Table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4522418"/>
              </p:ext>
            </p:extLst>
          </p:nvPr>
        </p:nvGraphicFramePr>
        <p:xfrm>
          <a:off x="5626847" y="4646680"/>
          <a:ext cx="1048272" cy="1097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9424"/>
                <a:gridCol w="349424"/>
                <a:gridCol w="349424"/>
              </a:tblGrid>
              <a:tr h="31551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1551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551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1" name="Table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461236"/>
              </p:ext>
            </p:extLst>
          </p:nvPr>
        </p:nvGraphicFramePr>
        <p:xfrm>
          <a:off x="7254240" y="4831225"/>
          <a:ext cx="724012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2006"/>
                <a:gridCol w="362006"/>
              </a:tblGrid>
              <a:tr h="33546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</a:tr>
              <a:tr h="33546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schemeClr val="tx1"/>
                      </a:fgClr>
                      <a:bgClr>
                        <a:prstClr val="white"/>
                      </a:bgClr>
                    </a:pattFill>
                  </a:tcPr>
                </a:tc>
              </a:tr>
            </a:tbl>
          </a:graphicData>
        </a:graphic>
      </p:graphicFrame>
      <p:sp>
        <p:nvSpPr>
          <p:cNvPr id="52" name="Oval 51"/>
          <p:cNvSpPr/>
          <p:nvPr/>
        </p:nvSpPr>
        <p:spPr>
          <a:xfrm>
            <a:off x="5561169" y="5645140"/>
            <a:ext cx="184536" cy="184544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5883090" y="4564569"/>
            <a:ext cx="184536" cy="184544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6248850" y="4940489"/>
            <a:ext cx="184536" cy="184544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6582851" y="5301236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7172132" y="5460596"/>
            <a:ext cx="184536" cy="184544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7518850" y="4758731"/>
            <a:ext cx="184536" cy="184544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7885984" y="5103881"/>
            <a:ext cx="184536" cy="184544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ight Arrow 58"/>
          <p:cNvSpPr/>
          <p:nvPr/>
        </p:nvSpPr>
        <p:spPr>
          <a:xfrm>
            <a:off x="6868160" y="5119189"/>
            <a:ext cx="273492" cy="281679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ight Arrow 59"/>
          <p:cNvSpPr/>
          <p:nvPr/>
        </p:nvSpPr>
        <p:spPr>
          <a:xfrm>
            <a:off x="3122012" y="5142305"/>
            <a:ext cx="273492" cy="281679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ight Arrow 60"/>
          <p:cNvSpPr/>
          <p:nvPr/>
        </p:nvSpPr>
        <p:spPr>
          <a:xfrm>
            <a:off x="5242371" y="5125033"/>
            <a:ext cx="273492" cy="281679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2878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43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18760"/>
            <a:ext cx="6965245" cy="912800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Avoidance of boxed mesh patterns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41" name="Content Placeholder 40"/>
          <p:cNvSpPr>
            <a:spLocks noGrp="1"/>
          </p:cNvSpPr>
          <p:nvPr>
            <p:ph idx="1"/>
          </p:nvPr>
        </p:nvSpPr>
        <p:spPr>
          <a:xfrm>
            <a:off x="1095023" y="1531560"/>
            <a:ext cx="7053297" cy="4623786"/>
          </a:xfrm>
        </p:spPr>
        <p:txBody>
          <a:bodyPr/>
          <a:lstStyle/>
          <a:p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Notation: </a:t>
            </a:r>
            <a:r>
              <a:rPr lang="en-US" dirty="0" smtClean="0"/>
              <a:t>Av(</a:t>
            </a:r>
            <a:r>
              <a:rPr lang="en-US" i="1" dirty="0" smtClean="0"/>
              <a:t>p</a:t>
            </a:r>
            <a:r>
              <a:rPr lang="en-US" dirty="0" smtClean="0"/>
              <a:t>) </a:t>
            </a:r>
            <a:r>
              <a:rPr lang="en-US" dirty="0"/>
              <a:t>=</a:t>
            </a:r>
            <a:r>
              <a:rPr lang="en-US" dirty="0" smtClean="0"/>
              <a:t> the set of permutations avoiding </a:t>
            </a:r>
            <a:r>
              <a:rPr lang="en-US" i="1" dirty="0" smtClean="0"/>
              <a:t>p</a:t>
            </a:r>
          </a:p>
          <a:p>
            <a:r>
              <a:rPr lang="en-US" dirty="0"/>
              <a:t> </a:t>
            </a:r>
            <a:r>
              <a:rPr lang="en-US" dirty="0" smtClean="0"/>
              <a:t>Av(1) = Av( 1 )  (trivial)</a:t>
            </a:r>
          </a:p>
          <a:p>
            <a:r>
              <a:rPr lang="en-US" dirty="0"/>
              <a:t> </a:t>
            </a:r>
            <a:r>
              <a:rPr lang="en-US" dirty="0" smtClean="0"/>
              <a:t>Av(12) = Av( 12 ) and Av(21) = Av( 21 ) (an occurrence of, say, 21 in a permutation leads to an occurrence of a descent, which is an occurrence of the pattern  21  ; the reverse is trivial)</a:t>
            </a:r>
          </a:p>
          <a:p>
            <a:r>
              <a:rPr lang="en-US" dirty="0"/>
              <a:t> </a:t>
            </a:r>
            <a:r>
              <a:rPr lang="en-US" dirty="0" smtClean="0"/>
              <a:t>Av(132) = Av( 132 ) (if </a:t>
            </a:r>
            <a:r>
              <a:rPr lang="en-US" i="1" dirty="0" smtClean="0"/>
              <a:t>xyz</a:t>
            </a:r>
            <a:r>
              <a:rPr lang="en-US" dirty="0" smtClean="0"/>
              <a:t> is an occurrence of 132, then either it is an occurrence of  132 or there is another occurrence of 132 with</a:t>
            </a:r>
          </a:p>
          <a:p>
            <a:pPr marL="0" indent="0">
              <a:buNone/>
            </a:pPr>
            <a:r>
              <a:rPr lang="en-US" dirty="0" smtClean="0"/>
              <a:t>   elements being “closer” to each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other; the rest of the proof is easy)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808386" y="2067928"/>
            <a:ext cx="272664" cy="309265"/>
          </a:xfrm>
          <a:prstGeom prst="rect">
            <a:avLst/>
          </a:prstGeom>
          <a:gradFill flip="none" rotWithShape="1">
            <a:gsLst>
              <a:gs pos="0">
                <a:schemeClr val="dk1">
                  <a:alpha val="0"/>
                </a:schemeClr>
              </a:gs>
              <a:gs pos="100000">
                <a:schemeClr val="dk1">
                  <a:shade val="76000"/>
                  <a:lumMod val="90000"/>
                  <a:alpha val="0"/>
                </a:schemeClr>
              </a:gs>
            </a:gsLst>
            <a:lin ang="5400000" scaled="0"/>
            <a:tileRect/>
          </a:gradFill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2981106" y="2504808"/>
            <a:ext cx="463134" cy="309265"/>
          </a:xfrm>
          <a:prstGeom prst="rect">
            <a:avLst/>
          </a:prstGeom>
          <a:gradFill flip="none" rotWithShape="1">
            <a:gsLst>
              <a:gs pos="0">
                <a:schemeClr val="dk1">
                  <a:alpha val="0"/>
                </a:schemeClr>
              </a:gs>
              <a:gs pos="100000">
                <a:schemeClr val="dk1">
                  <a:shade val="76000"/>
                  <a:lumMod val="90000"/>
                  <a:alpha val="0"/>
                </a:schemeClr>
              </a:gs>
            </a:gsLst>
            <a:lin ang="5400000" scaled="0"/>
            <a:tileRect/>
          </a:gradFill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5744626" y="2502575"/>
            <a:ext cx="463134" cy="309265"/>
          </a:xfrm>
          <a:prstGeom prst="rect">
            <a:avLst/>
          </a:prstGeom>
          <a:gradFill flip="none" rotWithShape="1">
            <a:gsLst>
              <a:gs pos="0">
                <a:schemeClr val="dk1">
                  <a:alpha val="0"/>
                </a:schemeClr>
              </a:gs>
              <a:gs pos="100000">
                <a:schemeClr val="dk1">
                  <a:shade val="76000"/>
                  <a:lumMod val="90000"/>
                  <a:alpha val="0"/>
                </a:schemeClr>
              </a:gs>
            </a:gsLst>
            <a:lin ang="5400000" scaled="0"/>
            <a:tileRect/>
          </a:gradFill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2981106" y="3599855"/>
            <a:ext cx="463134" cy="309265"/>
          </a:xfrm>
          <a:prstGeom prst="rect">
            <a:avLst/>
          </a:prstGeom>
          <a:gradFill flip="none" rotWithShape="1">
            <a:gsLst>
              <a:gs pos="0">
                <a:schemeClr val="dk1">
                  <a:alpha val="0"/>
                </a:schemeClr>
              </a:gs>
              <a:gs pos="100000">
                <a:schemeClr val="dk1">
                  <a:shade val="76000"/>
                  <a:lumMod val="90000"/>
                  <a:alpha val="0"/>
                </a:schemeClr>
              </a:gs>
            </a:gsLst>
            <a:lin ang="5400000" scaled="0"/>
            <a:tileRect/>
          </a:gradFill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3194466" y="4046895"/>
            <a:ext cx="574894" cy="309265"/>
          </a:xfrm>
          <a:prstGeom prst="rect">
            <a:avLst/>
          </a:prstGeom>
          <a:gradFill flip="none" rotWithShape="1">
            <a:gsLst>
              <a:gs pos="0">
                <a:schemeClr val="dk1">
                  <a:alpha val="0"/>
                </a:schemeClr>
              </a:gs>
              <a:gs pos="100000">
                <a:schemeClr val="dk1">
                  <a:shade val="76000"/>
                  <a:lumMod val="90000"/>
                  <a:alpha val="0"/>
                </a:schemeClr>
              </a:gs>
            </a:gsLst>
            <a:lin ang="5400000" scaled="0"/>
            <a:tileRect/>
          </a:gradFill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5" name="Picture 54" descr="132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906" y="4783800"/>
            <a:ext cx="2063334" cy="1371546"/>
          </a:xfrm>
          <a:prstGeom prst="rect">
            <a:avLst/>
          </a:prstGeom>
        </p:spPr>
      </p:pic>
      <p:sp>
        <p:nvSpPr>
          <p:cNvPr id="56" name="Rectangle 55"/>
          <p:cNvSpPr/>
          <p:nvPr/>
        </p:nvSpPr>
        <p:spPr>
          <a:xfrm>
            <a:off x="5764946" y="4396800"/>
            <a:ext cx="574894" cy="309265"/>
          </a:xfrm>
          <a:prstGeom prst="rect">
            <a:avLst/>
          </a:prstGeom>
          <a:gradFill flip="none" rotWithShape="1">
            <a:gsLst>
              <a:gs pos="0">
                <a:schemeClr val="dk1">
                  <a:alpha val="0"/>
                </a:schemeClr>
              </a:gs>
              <a:gs pos="100000">
                <a:schemeClr val="dk1">
                  <a:shade val="76000"/>
                  <a:lumMod val="90000"/>
                  <a:alpha val="0"/>
                </a:schemeClr>
              </a:gs>
            </a:gsLst>
            <a:lin ang="5400000" scaled="0"/>
            <a:tileRect/>
          </a:gradFill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313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5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18760"/>
            <a:ext cx="6965245" cy="912800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Avoidance of boxed mesh patterns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41" name="Content Placeholder 40"/>
          <p:cNvSpPr>
            <a:spLocks noGrp="1"/>
          </p:cNvSpPr>
          <p:nvPr>
            <p:ph idx="1"/>
          </p:nvPr>
        </p:nvSpPr>
        <p:spPr>
          <a:xfrm>
            <a:off x="1095023" y="1531560"/>
            <a:ext cx="7053297" cy="3650040"/>
          </a:xfrm>
        </p:spPr>
        <p:txBody>
          <a:bodyPr>
            <a:normAutofit/>
          </a:bodyPr>
          <a:lstStyle/>
          <a:p>
            <a:r>
              <a:rPr lang="en-US" dirty="0" smtClean="0"/>
              <a:t> Av(123) ≠ Av( 123 ), e.g. the permutation                 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avoids  the pattern  123  but does not avoid 123.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This is the only permutation of length 4 with the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property.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56" name="Rectangle 55"/>
          <p:cNvSpPr/>
          <p:nvPr/>
        </p:nvSpPr>
        <p:spPr>
          <a:xfrm>
            <a:off x="3194466" y="1633280"/>
            <a:ext cx="574894" cy="309265"/>
          </a:xfrm>
          <a:prstGeom prst="rect">
            <a:avLst/>
          </a:prstGeom>
          <a:gradFill flip="none" rotWithShape="1">
            <a:gsLst>
              <a:gs pos="0">
                <a:schemeClr val="dk1">
                  <a:alpha val="0"/>
                </a:schemeClr>
              </a:gs>
              <a:gs pos="100000">
                <a:schemeClr val="dk1">
                  <a:shade val="76000"/>
                  <a:lumMod val="90000"/>
                  <a:alpha val="0"/>
                </a:schemeClr>
              </a:gs>
            </a:gsLst>
            <a:lin ang="5400000" scaled="0"/>
            <a:tileRect/>
          </a:gradFill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3831315"/>
              </p:ext>
            </p:extLst>
          </p:nvPr>
        </p:nvGraphicFramePr>
        <p:xfrm>
          <a:off x="4043858" y="2255272"/>
          <a:ext cx="1048272" cy="1097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9424"/>
                <a:gridCol w="349424"/>
                <a:gridCol w="349424"/>
              </a:tblGrid>
              <a:tr h="31551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1551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551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" name="Oval 16"/>
          <p:cNvSpPr/>
          <p:nvPr/>
        </p:nvSpPr>
        <p:spPr>
          <a:xfrm>
            <a:off x="4654422" y="2909828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4999862" y="2192043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3961750" y="3260280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298686" y="2549080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951590" y="3825607"/>
            <a:ext cx="574894" cy="309265"/>
          </a:xfrm>
          <a:prstGeom prst="rect">
            <a:avLst/>
          </a:prstGeom>
          <a:gradFill flip="none" rotWithShape="1">
            <a:gsLst>
              <a:gs pos="0">
                <a:schemeClr val="dk1">
                  <a:alpha val="0"/>
                </a:schemeClr>
              </a:gs>
              <a:gs pos="100000">
                <a:schemeClr val="dk1">
                  <a:shade val="76000"/>
                  <a:lumMod val="90000"/>
                  <a:alpha val="0"/>
                </a:schemeClr>
              </a:gs>
            </a:gsLst>
            <a:lin ang="5400000" scaled="0"/>
            <a:tileRect/>
          </a:gradFill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4742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18760"/>
            <a:ext cx="6965245" cy="912800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Avoidance of boxed mesh patterns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41" name="Content Placeholder 40"/>
          <p:cNvSpPr>
            <a:spLocks noGrp="1"/>
          </p:cNvSpPr>
          <p:nvPr>
            <p:ph idx="1"/>
          </p:nvPr>
        </p:nvSpPr>
        <p:spPr>
          <a:xfrm>
            <a:off x="1095023" y="1531560"/>
            <a:ext cx="7053297" cy="365004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Notation:</a:t>
            </a:r>
            <a:r>
              <a:rPr lang="en-US" dirty="0" smtClean="0"/>
              <a:t> </a:t>
            </a:r>
            <a:r>
              <a:rPr lang="en-US" i="1" dirty="0" err="1" smtClean="0"/>
              <a:t>s</a:t>
            </a:r>
            <a:r>
              <a:rPr lang="en-US" i="1" baseline="-25000" dirty="0" err="1" smtClean="0"/>
              <a:t>n</a:t>
            </a:r>
            <a:r>
              <a:rPr lang="en-US" dirty="0" smtClean="0"/>
              <a:t>(</a:t>
            </a:r>
            <a:r>
              <a:rPr lang="en-US" i="1" dirty="0" smtClean="0"/>
              <a:t>p</a:t>
            </a:r>
            <a:r>
              <a:rPr lang="en-US" dirty="0" smtClean="0"/>
              <a:t>) = # of </a:t>
            </a:r>
            <a:r>
              <a:rPr lang="en-US" i="1" dirty="0" smtClean="0"/>
              <a:t>n</a:t>
            </a:r>
            <a:r>
              <a:rPr lang="en-US" dirty="0" smtClean="0"/>
              <a:t>-permutations avoiding </a:t>
            </a:r>
            <a:r>
              <a:rPr lang="en-US" i="1" dirty="0" smtClean="0"/>
              <a:t>p</a:t>
            </a:r>
            <a:r>
              <a:rPr lang="en-US" dirty="0" smtClean="0"/>
              <a:t>   </a:t>
            </a:r>
          </a:p>
          <a:p>
            <a:r>
              <a:rPr lang="en-US" dirty="0"/>
              <a:t> </a:t>
            </a:r>
            <a:r>
              <a:rPr lang="en-US" dirty="0" smtClean="0">
                <a:solidFill>
                  <a:srgbClr val="FF0000"/>
                </a:solidFill>
              </a:rPr>
              <a:t>Trivial </a:t>
            </a:r>
            <a:r>
              <a:rPr lang="en-US" dirty="0" err="1" smtClean="0">
                <a:solidFill>
                  <a:srgbClr val="FF0000"/>
                </a:solidFill>
              </a:rPr>
              <a:t>bijections</a:t>
            </a:r>
            <a:r>
              <a:rPr lang="en-US" dirty="0" smtClean="0">
                <a:solidFill>
                  <a:srgbClr val="FF0000"/>
                </a:solidFill>
              </a:rPr>
              <a:t>: </a:t>
            </a:r>
            <a:r>
              <a:rPr lang="en-US" dirty="0" smtClean="0">
                <a:solidFill>
                  <a:srgbClr val="0000FF"/>
                </a:solidFill>
              </a:rPr>
              <a:t>reverse</a:t>
            </a:r>
            <a:r>
              <a:rPr lang="en-US" dirty="0" smtClean="0"/>
              <a:t> 2431 </a:t>
            </a:r>
            <a:r>
              <a:rPr lang="en-US" dirty="0" smtClean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dirty="0">
                <a:sym typeface="Wingdings"/>
              </a:rPr>
              <a:t> </a:t>
            </a:r>
            <a:r>
              <a:rPr lang="en-US" dirty="0" smtClean="0">
                <a:sym typeface="Wingdings"/>
              </a:rPr>
              <a:t>1342; </a:t>
            </a:r>
            <a:r>
              <a:rPr lang="en-US" dirty="0" smtClean="0">
                <a:solidFill>
                  <a:srgbClr val="0000FF"/>
                </a:solidFill>
                <a:sym typeface="Wingdings"/>
              </a:rPr>
              <a:t>complement</a:t>
            </a:r>
            <a:r>
              <a:rPr lang="en-US" dirty="0" smtClean="0">
                <a:sym typeface="Wingdings"/>
              </a:rPr>
              <a:t> 2431 </a:t>
            </a:r>
            <a:r>
              <a:rPr lang="en-US" dirty="0" smtClean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dirty="0" smtClean="0"/>
              <a:t>3124; </a:t>
            </a:r>
            <a:r>
              <a:rPr lang="en-US" dirty="0" smtClean="0">
                <a:solidFill>
                  <a:srgbClr val="0000FF"/>
                </a:solidFill>
              </a:rPr>
              <a:t>inverse</a:t>
            </a:r>
            <a:r>
              <a:rPr lang="en-US" dirty="0" smtClean="0"/>
              <a:t> 2431 </a:t>
            </a:r>
            <a:r>
              <a:rPr lang="en-US" dirty="0" smtClean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dirty="0" smtClean="0">
                <a:sym typeface="Wingdings"/>
              </a:rPr>
              <a:t> 4132; compositions based on the three operations</a:t>
            </a:r>
          </a:p>
          <a:p>
            <a:r>
              <a:rPr lang="en-US" dirty="0">
                <a:sym typeface="Wingdings"/>
              </a:rPr>
              <a:t> </a:t>
            </a:r>
            <a:r>
              <a:rPr lang="en-US" dirty="0" smtClean="0">
                <a:sym typeface="Wingdings"/>
              </a:rPr>
              <a:t>If </a:t>
            </a:r>
            <a:r>
              <a:rPr lang="en-US" i="1" dirty="0" smtClean="0">
                <a:sym typeface="Wingdings"/>
              </a:rPr>
              <a:t>f</a:t>
            </a:r>
            <a:r>
              <a:rPr lang="en-US" dirty="0" smtClean="0">
                <a:sym typeface="Wingdings"/>
              </a:rPr>
              <a:t> is a trivial </a:t>
            </a:r>
            <a:r>
              <a:rPr lang="en-US" dirty="0" err="1" smtClean="0">
                <a:sym typeface="Wingdings"/>
              </a:rPr>
              <a:t>bijection</a:t>
            </a:r>
            <a:r>
              <a:rPr lang="en-US" dirty="0" smtClean="0">
                <a:sym typeface="Wingdings"/>
              </a:rPr>
              <a:t> and </a:t>
            </a:r>
            <a:r>
              <a:rPr lang="en-US" i="1" dirty="0" smtClean="0">
                <a:sym typeface="Wingdings"/>
              </a:rPr>
              <a:t>p</a:t>
            </a:r>
            <a:r>
              <a:rPr lang="en-US" baseline="-25000" dirty="0" smtClean="0">
                <a:sym typeface="Wingdings"/>
              </a:rPr>
              <a:t>2</a:t>
            </a:r>
            <a:r>
              <a:rPr lang="en-US" dirty="0" smtClean="0">
                <a:sym typeface="Wingdings"/>
              </a:rPr>
              <a:t>=</a:t>
            </a:r>
            <a:r>
              <a:rPr lang="en-US" i="1" dirty="0" smtClean="0">
                <a:sym typeface="Wingdings"/>
              </a:rPr>
              <a:t>f</a:t>
            </a:r>
            <a:r>
              <a:rPr lang="en-US" dirty="0" smtClean="0">
                <a:sym typeface="Wingdings"/>
              </a:rPr>
              <a:t>(</a:t>
            </a:r>
            <a:r>
              <a:rPr lang="en-US" i="1" dirty="0" smtClean="0">
                <a:sym typeface="Wingdings"/>
              </a:rPr>
              <a:t>p</a:t>
            </a:r>
            <a:r>
              <a:rPr lang="en-US" baseline="-25000" dirty="0" smtClean="0">
                <a:sym typeface="Wingdings"/>
              </a:rPr>
              <a:t>1</a:t>
            </a:r>
            <a:r>
              <a:rPr lang="en-US" dirty="0" smtClean="0">
                <a:sym typeface="Wingdings"/>
              </a:rPr>
              <a:t>) then </a:t>
            </a:r>
          </a:p>
          <a:p>
            <a:pPr marL="0" indent="0" algn="ctr">
              <a:buNone/>
            </a:pPr>
            <a:r>
              <a:rPr lang="en-US" dirty="0" smtClean="0"/>
              <a:t>   </a:t>
            </a:r>
            <a:r>
              <a:rPr lang="en-US" i="1" dirty="0" err="1" smtClean="0"/>
              <a:t>s</a:t>
            </a:r>
            <a:r>
              <a:rPr lang="en-US" i="1" baseline="-25000" dirty="0" err="1" smtClean="0"/>
              <a:t>n</a:t>
            </a:r>
            <a:r>
              <a:rPr lang="en-US" dirty="0" smtClean="0"/>
              <a:t>( </a:t>
            </a:r>
            <a:r>
              <a:rPr lang="en-US" i="1" dirty="0" smtClean="0"/>
              <a:t>p</a:t>
            </a:r>
            <a:r>
              <a:rPr lang="en-US" baseline="-25000" dirty="0" smtClean="0"/>
              <a:t>1 </a:t>
            </a:r>
            <a:r>
              <a:rPr lang="en-US" dirty="0" smtClean="0"/>
              <a:t>)=</a:t>
            </a:r>
            <a:r>
              <a:rPr lang="en-US" i="1" dirty="0" err="1" smtClean="0"/>
              <a:t>s</a:t>
            </a:r>
            <a:r>
              <a:rPr lang="en-US" i="1" baseline="-25000" dirty="0" err="1" smtClean="0"/>
              <a:t>n</a:t>
            </a:r>
            <a:r>
              <a:rPr lang="en-US" dirty="0" smtClean="0"/>
              <a:t>( </a:t>
            </a:r>
            <a:r>
              <a:rPr lang="en-US" i="1" dirty="0" smtClean="0"/>
              <a:t>p</a:t>
            </a:r>
            <a:r>
              <a:rPr lang="en-US" baseline="-25000" dirty="0" smtClean="0"/>
              <a:t>2 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             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</a:t>
            </a:r>
          </a:p>
          <a:p>
            <a:pPr marL="0" indent="0">
              <a:buNone/>
            </a:pPr>
            <a:r>
              <a:rPr lang="en-US" dirty="0"/>
              <a:t> </a:t>
            </a:r>
            <a:endParaRPr lang="en-US" dirty="0" smtClean="0"/>
          </a:p>
        </p:txBody>
      </p:sp>
      <p:sp>
        <p:nvSpPr>
          <p:cNvPr id="5" name="Rectangle 4"/>
          <p:cNvSpPr/>
          <p:nvPr/>
        </p:nvSpPr>
        <p:spPr>
          <a:xfrm>
            <a:off x="4200306" y="3431600"/>
            <a:ext cx="320894" cy="436880"/>
          </a:xfrm>
          <a:prstGeom prst="rect">
            <a:avLst/>
          </a:prstGeom>
          <a:gradFill flip="none" rotWithShape="1">
            <a:gsLst>
              <a:gs pos="0">
                <a:schemeClr val="dk1">
                  <a:alpha val="0"/>
                </a:schemeClr>
              </a:gs>
              <a:gs pos="100000">
                <a:schemeClr val="dk1">
                  <a:shade val="76000"/>
                  <a:lumMod val="90000"/>
                  <a:alpha val="0"/>
                </a:schemeClr>
              </a:gs>
            </a:gsLst>
            <a:lin ang="5400000" scaled="0"/>
            <a:tileRect/>
          </a:gradFill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214193" y="3431600"/>
            <a:ext cx="320894" cy="436880"/>
          </a:xfrm>
          <a:prstGeom prst="rect">
            <a:avLst/>
          </a:prstGeom>
          <a:gradFill flip="none" rotWithShape="1">
            <a:gsLst>
              <a:gs pos="0">
                <a:schemeClr val="dk1">
                  <a:alpha val="0"/>
                </a:schemeClr>
              </a:gs>
              <a:gs pos="100000">
                <a:schemeClr val="dk1">
                  <a:shade val="76000"/>
                  <a:lumMod val="90000"/>
                  <a:alpha val="0"/>
                </a:schemeClr>
              </a:gs>
            </a:gsLst>
            <a:lin ang="5400000" scaled="0"/>
            <a:tileRect/>
          </a:gradFill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40"/>
          <p:cNvSpPr txBox="1">
            <a:spLocks/>
          </p:cNvSpPr>
          <p:nvPr/>
        </p:nvSpPr>
        <p:spPr>
          <a:xfrm>
            <a:off x="873760" y="4033073"/>
            <a:ext cx="7396479" cy="1269841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4592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116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43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Brush Script MT" pitchFamily="66" charset="0"/>
              <a:buNone/>
            </a:pPr>
            <a:r>
              <a:rPr lang="en-US" b="1" dirty="0" smtClean="0">
                <a:solidFill>
                  <a:srgbClr val="FF0000"/>
                </a:solidFill>
              </a:rPr>
              <a:t>Proposition.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Except for </a:t>
            </a:r>
            <a:r>
              <a:rPr lang="en-US" i="1" dirty="0" smtClean="0"/>
              <a:t>p   </a:t>
            </a:r>
            <a:r>
              <a:rPr lang="en-US" dirty="0" smtClean="0"/>
              <a:t>{1,12,21,132,213,231,312}, </a:t>
            </a:r>
          </a:p>
          <a:p>
            <a:pPr marL="0" indent="0">
              <a:buFont typeface="Brush Script MT" pitchFamily="66" charset="0"/>
              <a:buNone/>
            </a:pPr>
            <a:r>
              <a:rPr lang="en-US" dirty="0" smtClean="0"/>
              <a:t>                                 </a:t>
            </a:r>
            <a:r>
              <a:rPr lang="en-US" i="1" dirty="0" err="1" smtClean="0"/>
              <a:t>s</a:t>
            </a:r>
            <a:r>
              <a:rPr lang="en-US" i="1" baseline="-25000" dirty="0" err="1" smtClean="0"/>
              <a:t>n</a:t>
            </a:r>
            <a:r>
              <a:rPr lang="en-US" dirty="0" smtClean="0"/>
              <a:t>(</a:t>
            </a:r>
            <a:r>
              <a:rPr lang="en-US" i="1" dirty="0" smtClean="0"/>
              <a:t>p</a:t>
            </a:r>
            <a:r>
              <a:rPr lang="en-US" dirty="0" smtClean="0"/>
              <a:t>) ≠ </a:t>
            </a:r>
            <a:r>
              <a:rPr lang="en-US" i="1" dirty="0" err="1" smtClean="0"/>
              <a:t>s</a:t>
            </a:r>
            <a:r>
              <a:rPr lang="en-US" i="1" baseline="-25000" dirty="0" err="1" smtClean="0"/>
              <a:t>n</a:t>
            </a:r>
            <a:r>
              <a:rPr lang="en-US" dirty="0" smtClean="0"/>
              <a:t>( </a:t>
            </a:r>
            <a:r>
              <a:rPr lang="en-US" i="1" dirty="0" smtClean="0"/>
              <a:t>p</a:t>
            </a:r>
            <a:r>
              <a:rPr lang="en-US" dirty="0" smtClean="0"/>
              <a:t> ). </a:t>
            </a:r>
          </a:p>
          <a:p>
            <a:pPr marL="0" indent="0">
              <a:buFont typeface="Brush Script MT" pitchFamily="66" charset="0"/>
              <a:buNone/>
            </a:pPr>
            <a:r>
              <a:rPr lang="en-US" dirty="0" smtClean="0"/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4763753" y="4545689"/>
            <a:ext cx="249774" cy="309265"/>
          </a:xfrm>
          <a:prstGeom prst="rect">
            <a:avLst/>
          </a:prstGeom>
          <a:gradFill flip="none" rotWithShape="1">
            <a:gsLst>
              <a:gs pos="0">
                <a:schemeClr val="dk1">
                  <a:alpha val="0"/>
                </a:schemeClr>
              </a:gs>
              <a:gs pos="100000">
                <a:schemeClr val="dk1">
                  <a:shade val="76000"/>
                  <a:lumMod val="90000"/>
                  <a:alpha val="0"/>
                </a:schemeClr>
              </a:gs>
            </a:gsLst>
            <a:lin ang="5400000" scaled="0"/>
            <a:tileRect/>
          </a:gradFill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2778645"/>
              </p:ext>
            </p:extLst>
          </p:nvPr>
        </p:nvGraphicFramePr>
        <p:xfrm>
          <a:off x="4101673" y="4150922"/>
          <a:ext cx="152400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7" name="Equation" r:id="rId4" imgW="152400" imgH="152400" progId="Equation.3">
                  <p:embed/>
                </p:oleObj>
              </mc:Choice>
              <mc:Fallback>
                <p:oleObj name="Equation" r:id="rId4" imgW="152400" imgH="15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101673" y="4150922"/>
                        <a:ext cx="152400" cy="25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42156" y="5185395"/>
            <a:ext cx="70917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Conjecture.</a:t>
            </a:r>
            <a:r>
              <a:rPr lang="en-US" sz="2400" dirty="0" smtClean="0"/>
              <a:t> For </a:t>
            </a:r>
            <a:r>
              <a:rPr lang="en-US" sz="2400" i="1" dirty="0" smtClean="0"/>
              <a:t>p </a:t>
            </a:r>
            <a:r>
              <a:rPr lang="en-US" sz="2400" dirty="0" smtClean="0"/>
              <a:t>and </a:t>
            </a:r>
            <a:r>
              <a:rPr lang="en-US" sz="2400" i="1" dirty="0" smtClean="0"/>
              <a:t>q</a:t>
            </a:r>
            <a:r>
              <a:rPr lang="en-US" sz="2400" dirty="0" smtClean="0"/>
              <a:t> of the same length at least 4,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                            </a:t>
            </a:r>
            <a:r>
              <a:rPr lang="en-US" sz="2400" dirty="0"/>
              <a:t> </a:t>
            </a:r>
            <a:r>
              <a:rPr lang="en-US" sz="2400" i="1" dirty="0" err="1"/>
              <a:t>s</a:t>
            </a:r>
            <a:r>
              <a:rPr lang="en-US" sz="2400" i="1" baseline="-25000" dirty="0" err="1"/>
              <a:t>n</a:t>
            </a:r>
            <a:r>
              <a:rPr lang="en-US" sz="2400" dirty="0" smtClean="0"/>
              <a:t>(</a:t>
            </a:r>
            <a:r>
              <a:rPr lang="en-US" sz="2400" i="1" dirty="0" smtClean="0"/>
              <a:t>q</a:t>
            </a:r>
            <a:r>
              <a:rPr lang="en-US" sz="2400" dirty="0" smtClean="0"/>
              <a:t>) </a:t>
            </a:r>
            <a:r>
              <a:rPr lang="en-US" sz="2400" dirty="0"/>
              <a:t>≠ </a:t>
            </a:r>
            <a:r>
              <a:rPr lang="en-US" sz="2400" i="1" dirty="0" err="1"/>
              <a:t>s</a:t>
            </a:r>
            <a:r>
              <a:rPr lang="en-US" sz="2400" i="1" baseline="-25000" dirty="0" err="1"/>
              <a:t>n</a:t>
            </a:r>
            <a:r>
              <a:rPr lang="en-US" sz="2400" dirty="0"/>
              <a:t>( </a:t>
            </a:r>
            <a:r>
              <a:rPr lang="en-US" sz="2400" i="1" dirty="0"/>
              <a:t>p</a:t>
            </a:r>
            <a:r>
              <a:rPr lang="en-US" sz="2400" dirty="0"/>
              <a:t> ). </a:t>
            </a:r>
            <a:r>
              <a:rPr lang="en-US" sz="2400" dirty="0" smtClean="0"/>
              <a:t>  </a:t>
            </a:r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4904394" y="5697519"/>
            <a:ext cx="249774" cy="309265"/>
          </a:xfrm>
          <a:prstGeom prst="rect">
            <a:avLst/>
          </a:prstGeom>
          <a:gradFill flip="none" rotWithShape="1">
            <a:gsLst>
              <a:gs pos="0">
                <a:schemeClr val="dk1">
                  <a:alpha val="0"/>
                </a:schemeClr>
              </a:gs>
              <a:gs pos="100000">
                <a:schemeClr val="dk1">
                  <a:shade val="76000"/>
                  <a:lumMod val="90000"/>
                  <a:alpha val="0"/>
                </a:schemeClr>
              </a:gs>
            </a:gsLst>
            <a:lin ang="5400000" scaled="0"/>
            <a:tileRect/>
          </a:gradFill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3184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 animBg="1"/>
      <p:bldP spid="3" grpId="0"/>
      <p:bldP spid="10" grpId="1" animBg="1"/>
      <p:bldP spid="10" grpId="2" animBg="1"/>
      <p:bldP spid="10" grpId="3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8049" y="618760"/>
            <a:ext cx="7148173" cy="912800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Avoidance of monotone boxed patterns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41" name="Content Placeholder 40"/>
          <p:cNvSpPr>
            <a:spLocks noGrp="1"/>
          </p:cNvSpPr>
          <p:nvPr>
            <p:ph idx="1"/>
          </p:nvPr>
        </p:nvSpPr>
        <p:spPr>
          <a:xfrm>
            <a:off x="912095" y="1531559"/>
            <a:ext cx="7331362" cy="452567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Theorem (</a:t>
            </a:r>
            <a:r>
              <a:rPr lang="en-US" b="1" dirty="0" err="1" smtClean="0">
                <a:solidFill>
                  <a:srgbClr val="FF0000"/>
                </a:solidFill>
              </a:rPr>
              <a:t>Erd</a:t>
            </a:r>
            <a:r>
              <a:rPr lang="en-US" sz="1800" b="1" dirty="0" err="1" smtClean="0">
                <a:solidFill>
                  <a:srgbClr val="FF0000"/>
                </a:solidFill>
              </a:rPr>
              <a:t>Ő</a:t>
            </a:r>
            <a:r>
              <a:rPr lang="en-US" b="1" dirty="0" err="1" smtClean="0">
                <a:solidFill>
                  <a:srgbClr val="FF0000"/>
                </a:solidFill>
              </a:rPr>
              <a:t>s</a:t>
            </a:r>
            <a:r>
              <a:rPr lang="en-US" b="1" dirty="0" smtClean="0">
                <a:solidFill>
                  <a:srgbClr val="FF0000"/>
                </a:solidFill>
              </a:rPr>
              <a:t> and </a:t>
            </a:r>
            <a:r>
              <a:rPr lang="en-US" b="1" dirty="0" err="1" smtClean="0">
                <a:solidFill>
                  <a:srgbClr val="FF0000"/>
                </a:solidFill>
              </a:rPr>
              <a:t>Szekeres</a:t>
            </a:r>
            <a:r>
              <a:rPr lang="en-US" b="1" dirty="0" smtClean="0">
                <a:solidFill>
                  <a:srgbClr val="FF0000"/>
                </a:solidFill>
              </a:rPr>
              <a:t>). </a:t>
            </a:r>
            <a:r>
              <a:rPr lang="en-US" dirty="0" smtClean="0"/>
              <a:t>Any sequence of </a:t>
            </a:r>
            <a:r>
              <a:rPr lang="en-US" i="1" dirty="0" smtClean="0"/>
              <a:t>ml</a:t>
            </a:r>
            <a:r>
              <a:rPr lang="en-US" dirty="0" smtClean="0"/>
              <a:t>+1 real numbers has either an increasing subsequence of length </a:t>
            </a:r>
            <a:r>
              <a:rPr lang="en-US" i="1" dirty="0" smtClean="0"/>
              <a:t>m</a:t>
            </a:r>
            <a:r>
              <a:rPr lang="en-US" dirty="0" smtClean="0"/>
              <a:t>+1 or a decreasing subsequence of length </a:t>
            </a:r>
            <a:r>
              <a:rPr lang="en-US" i="1" dirty="0" smtClean="0"/>
              <a:t>l</a:t>
            </a:r>
            <a:r>
              <a:rPr lang="en-US" dirty="0" smtClean="0"/>
              <a:t>+1.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In particular, increasing and decreasing patterns are </a:t>
            </a:r>
            <a:r>
              <a:rPr lang="en-US" dirty="0" smtClean="0">
                <a:solidFill>
                  <a:srgbClr val="0000FF"/>
                </a:solidFill>
              </a:rPr>
              <a:t>unavoidable</a:t>
            </a:r>
            <a:r>
              <a:rPr lang="en-US" dirty="0" smtClean="0"/>
              <a:t> on permutations.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Clearly, if one of the monotone boxed mesh patterns is of length at most 2, these patterns are </a:t>
            </a:r>
            <a:r>
              <a:rPr lang="en-US" b="1" dirty="0" smtClean="0"/>
              <a:t>unavoidable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What can we say about other monotone boxed mesh patterns? Are they avoidable or unavoidable?</a:t>
            </a:r>
          </a:p>
        </p:txBody>
      </p:sp>
    </p:spTree>
    <p:extLst>
      <p:ext uri="{BB962C8B-B14F-4D97-AF65-F5344CB8AC3E}">
        <p14:creationId xmlns:p14="http://schemas.microsoft.com/office/powerpoint/2010/main" val="27662399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8049" y="618760"/>
            <a:ext cx="7148173" cy="912800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Avoidance of monotone boxed patterns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41" name="Content Placeholder 40"/>
          <p:cNvSpPr>
            <a:spLocks noGrp="1"/>
          </p:cNvSpPr>
          <p:nvPr>
            <p:ph idx="1"/>
          </p:nvPr>
        </p:nvSpPr>
        <p:spPr>
          <a:xfrm>
            <a:off x="912095" y="1531559"/>
            <a:ext cx="7331362" cy="45256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It turns out that even in a stronger sense (when one of the monotone patterns is a boxed mesh one, whereas the other one is a classical one) the length 3 or more monotone boxed mesh patterns are </a:t>
            </a:r>
            <a:r>
              <a:rPr lang="en-US" b="1" dirty="0" smtClean="0"/>
              <a:t>avoidable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Proposition. </a:t>
            </a:r>
            <a:r>
              <a:rPr lang="en-US" dirty="0" smtClean="0"/>
              <a:t>For </a:t>
            </a:r>
            <a:r>
              <a:rPr lang="en-US" i="1" dirty="0" smtClean="0"/>
              <a:t>n</a:t>
            </a:r>
            <a:r>
              <a:rPr lang="en-US" dirty="0" smtClean="0"/>
              <a:t>≥0, the sequence </a:t>
            </a:r>
            <a:r>
              <a:rPr lang="en-US" dirty="0" err="1" smtClean="0"/>
              <a:t>s</a:t>
            </a:r>
            <a:r>
              <a:rPr lang="en-US" i="1" baseline="-25000" dirty="0" err="1" smtClean="0"/>
              <a:t>n</a:t>
            </a:r>
            <a:r>
              <a:rPr lang="en-US" dirty="0" smtClean="0"/>
              <a:t>( 123 , 321 ) is 1, 1, 2, 3, 6, 4, 4, 4, 4, …, and the sequence </a:t>
            </a:r>
          </a:p>
          <a:p>
            <a:pPr marL="0" indent="0">
              <a:buNone/>
            </a:pPr>
            <a:r>
              <a:rPr lang="en-US" i="1" dirty="0" err="1" smtClean="0"/>
              <a:t>s</a:t>
            </a:r>
            <a:r>
              <a:rPr lang="en-US" i="1" baseline="-25000" dirty="0" err="1" smtClean="0"/>
              <a:t>n</a:t>
            </a:r>
            <a:r>
              <a:rPr lang="en-US" dirty="0" smtClean="0"/>
              <a:t>( 321 ,123)=</a:t>
            </a:r>
            <a:r>
              <a:rPr lang="en-US" i="1" dirty="0" err="1"/>
              <a:t>s</a:t>
            </a:r>
            <a:r>
              <a:rPr lang="en-US" i="1" baseline="-25000" dirty="0" err="1"/>
              <a:t>n</a:t>
            </a:r>
            <a:r>
              <a:rPr lang="en-US" dirty="0" smtClean="0"/>
              <a:t>(321, 123 ) is 1, 1, 2, 4, 5, 2, 2, 2, … .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63880" y="3596267"/>
            <a:ext cx="594959" cy="309265"/>
          </a:xfrm>
          <a:prstGeom prst="rect">
            <a:avLst/>
          </a:prstGeom>
          <a:gradFill flip="none" rotWithShape="1">
            <a:gsLst>
              <a:gs pos="0">
                <a:schemeClr val="dk1">
                  <a:alpha val="0"/>
                </a:schemeClr>
              </a:gs>
              <a:gs pos="100000">
                <a:schemeClr val="dk1">
                  <a:shade val="76000"/>
                  <a:lumMod val="90000"/>
                  <a:alpha val="0"/>
                </a:schemeClr>
              </a:gs>
            </a:gsLst>
            <a:lin ang="5400000" scaled="0"/>
            <a:tileRect/>
          </a:gradFill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711239" y="3593908"/>
            <a:ext cx="594959" cy="309265"/>
          </a:xfrm>
          <a:prstGeom prst="rect">
            <a:avLst/>
          </a:prstGeom>
          <a:gradFill flip="none" rotWithShape="1">
            <a:gsLst>
              <a:gs pos="0">
                <a:schemeClr val="dk1">
                  <a:alpha val="0"/>
                </a:schemeClr>
              </a:gs>
              <a:gs pos="100000">
                <a:schemeClr val="dk1">
                  <a:shade val="76000"/>
                  <a:lumMod val="90000"/>
                  <a:alpha val="0"/>
                </a:schemeClr>
              </a:gs>
            </a:gsLst>
            <a:lin ang="5400000" scaled="0"/>
            <a:tileRect/>
          </a:gradFill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385542" y="4417215"/>
            <a:ext cx="594959" cy="309265"/>
          </a:xfrm>
          <a:prstGeom prst="rect">
            <a:avLst/>
          </a:prstGeom>
          <a:gradFill flip="none" rotWithShape="1">
            <a:gsLst>
              <a:gs pos="0">
                <a:schemeClr val="dk1">
                  <a:alpha val="0"/>
                </a:schemeClr>
              </a:gs>
              <a:gs pos="100000">
                <a:schemeClr val="dk1">
                  <a:shade val="76000"/>
                  <a:lumMod val="90000"/>
                  <a:alpha val="0"/>
                </a:schemeClr>
              </a:gs>
            </a:gsLst>
            <a:lin ang="5400000" scaled="0"/>
            <a:tileRect/>
          </a:gradFill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882382" y="4416088"/>
            <a:ext cx="594959" cy="309265"/>
          </a:xfrm>
          <a:prstGeom prst="rect">
            <a:avLst/>
          </a:prstGeom>
          <a:gradFill flip="none" rotWithShape="1">
            <a:gsLst>
              <a:gs pos="0">
                <a:schemeClr val="dk1">
                  <a:alpha val="0"/>
                </a:schemeClr>
              </a:gs>
              <a:gs pos="100000">
                <a:schemeClr val="dk1">
                  <a:shade val="76000"/>
                  <a:lumMod val="90000"/>
                  <a:alpha val="0"/>
                </a:schemeClr>
              </a:gs>
            </a:gsLst>
            <a:lin ang="5400000" scaled="0"/>
            <a:tileRect/>
          </a:gradFill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0887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8049" y="618760"/>
            <a:ext cx="7148173" cy="9128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Former Stanley-</a:t>
            </a:r>
            <a:r>
              <a:rPr lang="en-US" sz="3600" dirty="0" err="1" smtClean="0">
                <a:solidFill>
                  <a:srgbClr val="0000FF"/>
                </a:solidFill>
              </a:rPr>
              <a:t>Wilf</a:t>
            </a:r>
            <a:r>
              <a:rPr lang="en-US" sz="3600" dirty="0" smtClean="0">
                <a:solidFill>
                  <a:srgbClr val="0000FF"/>
                </a:solidFill>
              </a:rPr>
              <a:t> conjecture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41" name="Content Placeholder 40"/>
          <p:cNvSpPr>
            <a:spLocks noGrp="1"/>
          </p:cNvSpPr>
          <p:nvPr>
            <p:ph idx="1"/>
          </p:nvPr>
        </p:nvSpPr>
        <p:spPr>
          <a:xfrm>
            <a:off x="912095" y="1531559"/>
            <a:ext cx="7331362" cy="45256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Conjecture (Stanley and </a:t>
            </a:r>
            <a:r>
              <a:rPr lang="en-US" b="1" dirty="0" err="1" smtClean="0">
                <a:solidFill>
                  <a:srgbClr val="FF0000"/>
                </a:solidFill>
              </a:rPr>
              <a:t>Wilf</a:t>
            </a:r>
            <a:r>
              <a:rPr lang="en-US" b="1" dirty="0" smtClean="0">
                <a:solidFill>
                  <a:srgbClr val="FF0000"/>
                </a:solidFill>
              </a:rPr>
              <a:t>). </a:t>
            </a:r>
            <a:r>
              <a:rPr lang="en-US" dirty="0" smtClean="0"/>
              <a:t>For any classical pattern </a:t>
            </a:r>
            <a:r>
              <a:rPr lang="en-US" i="1" dirty="0" smtClean="0"/>
              <a:t>p</a:t>
            </a:r>
            <a:r>
              <a:rPr lang="en-US" dirty="0" smtClean="0"/>
              <a:t> the limit                 exists and is finite.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The conjecture was proved by Marcus and </a:t>
            </a:r>
            <a:r>
              <a:rPr lang="en-US" dirty="0" err="1" smtClean="0"/>
              <a:t>Tardos</a:t>
            </a:r>
            <a:r>
              <a:rPr lang="en-US" dirty="0"/>
              <a:t> </a:t>
            </a:r>
            <a:r>
              <a:rPr lang="en-US" dirty="0" smtClean="0"/>
              <a:t>in 2004.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Is the Stanley-</a:t>
            </a:r>
            <a:r>
              <a:rPr lang="en-US" dirty="0" err="1" smtClean="0"/>
              <a:t>Wilf</a:t>
            </a:r>
            <a:r>
              <a:rPr lang="en-US" dirty="0" smtClean="0"/>
              <a:t> conjecture true for boxed mesh patterns?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6145240"/>
              </p:ext>
            </p:extLst>
          </p:nvPr>
        </p:nvGraphicFramePr>
        <p:xfrm>
          <a:off x="2471420" y="1944310"/>
          <a:ext cx="1064586" cy="4636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6" name="Equation" r:id="rId4" imgW="787400" imgH="342900" progId="Equation.3">
                  <p:embed/>
                </p:oleObj>
              </mc:Choice>
              <mc:Fallback>
                <p:oleObj name="Equation" r:id="rId4" imgW="787400" imgH="342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471420" y="1944310"/>
                        <a:ext cx="1064586" cy="4636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611592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8049" y="618760"/>
            <a:ext cx="7148173" cy="912800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Asymptotic growth for permutations avoiding boxed mesh patterns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41" name="Content Placeholder 40"/>
          <p:cNvSpPr>
            <a:spLocks noGrp="1"/>
          </p:cNvSpPr>
          <p:nvPr>
            <p:ph idx="1"/>
          </p:nvPr>
        </p:nvSpPr>
        <p:spPr>
          <a:xfrm>
            <a:off x="912095" y="1648889"/>
            <a:ext cx="7331362" cy="44083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The Stanley-</a:t>
            </a:r>
            <a:r>
              <a:rPr lang="en-US" dirty="0" err="1" smtClean="0"/>
              <a:t>Wilf</a:t>
            </a:r>
            <a:r>
              <a:rPr lang="en-US" dirty="0" smtClean="0"/>
              <a:t> conjecture is not true for  123 :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Theorem. </a:t>
            </a:r>
            <a:r>
              <a:rPr lang="en-US" dirty="0" smtClean="0"/>
              <a:t>We have  </a:t>
            </a:r>
            <a:r>
              <a:rPr lang="en-US" i="1" dirty="0" err="1" smtClean="0"/>
              <a:t>s</a:t>
            </a:r>
            <a:r>
              <a:rPr lang="en-US" i="1" baseline="-25000" dirty="0" err="1" smtClean="0"/>
              <a:t>n</a:t>
            </a:r>
            <a:r>
              <a:rPr lang="en-US" dirty="0" smtClean="0"/>
              <a:t>( 123 ) &gt; (     )! 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Proof. </a:t>
            </a:r>
            <a:r>
              <a:rPr lang="en-US" dirty="0" smtClean="0"/>
              <a:t>Take any permutation and substitute each element by two decreasing elements to get a good permutation.</a:t>
            </a:r>
            <a:endParaRPr lang="en-US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5" name="Rectangle 4"/>
          <p:cNvSpPr/>
          <p:nvPr/>
        </p:nvSpPr>
        <p:spPr>
          <a:xfrm>
            <a:off x="6392312" y="1741067"/>
            <a:ext cx="613564" cy="309265"/>
          </a:xfrm>
          <a:prstGeom prst="rect">
            <a:avLst/>
          </a:prstGeom>
          <a:gradFill flip="none" rotWithShape="1">
            <a:gsLst>
              <a:gs pos="0">
                <a:schemeClr val="dk1">
                  <a:alpha val="0"/>
                </a:schemeClr>
              </a:gs>
              <a:gs pos="100000">
                <a:schemeClr val="dk1">
                  <a:shade val="76000"/>
                  <a:lumMod val="90000"/>
                  <a:alpha val="0"/>
                </a:schemeClr>
              </a:gs>
            </a:gsLst>
            <a:lin ang="5400000" scaled="0"/>
            <a:tileRect/>
          </a:gradFill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897775" y="2162356"/>
            <a:ext cx="613564" cy="309265"/>
          </a:xfrm>
          <a:prstGeom prst="rect">
            <a:avLst/>
          </a:prstGeom>
          <a:gradFill flip="none" rotWithShape="1">
            <a:gsLst>
              <a:gs pos="0">
                <a:schemeClr val="dk1">
                  <a:alpha val="0"/>
                </a:schemeClr>
              </a:gs>
              <a:gs pos="100000">
                <a:schemeClr val="dk1">
                  <a:shade val="76000"/>
                  <a:lumMod val="90000"/>
                  <a:alpha val="0"/>
                </a:schemeClr>
              </a:gs>
            </a:gsLst>
            <a:lin ang="5400000" scaled="0"/>
            <a:tileRect/>
          </a:gradFill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9175906"/>
              </p:ext>
            </p:extLst>
          </p:nvPr>
        </p:nvGraphicFramePr>
        <p:xfrm>
          <a:off x="5073813" y="1980200"/>
          <a:ext cx="388235" cy="6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9" name="Equation" r:id="rId4" imgW="254000" imgH="431800" progId="Equation.3">
                  <p:embed/>
                </p:oleObj>
              </mc:Choice>
              <mc:Fallback>
                <p:oleObj name="Equation" r:id="rId4" imgW="254000" imgH="431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073813" y="1980200"/>
                        <a:ext cx="388235" cy="66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8093915"/>
              </p:ext>
            </p:extLst>
          </p:nvPr>
        </p:nvGraphicFramePr>
        <p:xfrm>
          <a:off x="1585654" y="4171022"/>
          <a:ext cx="1040574" cy="1097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6858"/>
                <a:gridCol w="346858"/>
                <a:gridCol w="346858"/>
              </a:tblGrid>
              <a:tr h="21777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1777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1777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Oval 8"/>
          <p:cNvSpPr/>
          <p:nvPr/>
        </p:nvSpPr>
        <p:spPr>
          <a:xfrm>
            <a:off x="1493386" y="5162267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830322" y="4435485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2167258" y="4078750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2533960" y="4809416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188893"/>
              </p:ext>
            </p:extLst>
          </p:nvPr>
        </p:nvGraphicFramePr>
        <p:xfrm>
          <a:off x="4668069" y="3496910"/>
          <a:ext cx="2544794" cy="2560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3542"/>
                <a:gridCol w="363542"/>
                <a:gridCol w="363542"/>
                <a:gridCol w="363542"/>
                <a:gridCol w="363542"/>
                <a:gridCol w="363542"/>
                <a:gridCol w="363542"/>
              </a:tblGrid>
              <a:tr h="32353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353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353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353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353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353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353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Oval 13"/>
          <p:cNvSpPr/>
          <p:nvPr/>
        </p:nvSpPr>
        <p:spPr>
          <a:xfrm>
            <a:off x="4575801" y="5630860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4938597" y="5964958"/>
            <a:ext cx="184536" cy="184544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7120595" y="5244035"/>
            <a:ext cx="184536" cy="184544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773102" y="4889750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6392312" y="3781337"/>
            <a:ext cx="184536" cy="184544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6050094" y="3404638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5339415" y="4171413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5681633" y="4515819"/>
            <a:ext cx="184536" cy="184544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3316684" y="4484410"/>
            <a:ext cx="801430" cy="40088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6963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8049" y="618760"/>
            <a:ext cx="7148173" cy="912800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Asymptotic growth for permutations avoiding boxed mesh patterns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41" name="Content Placeholder 40"/>
          <p:cNvSpPr>
            <a:spLocks noGrp="1"/>
          </p:cNvSpPr>
          <p:nvPr>
            <p:ph idx="1"/>
          </p:nvPr>
        </p:nvSpPr>
        <p:spPr>
          <a:xfrm>
            <a:off x="912095" y="1648889"/>
            <a:ext cx="7331362" cy="44083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The Stanley-</a:t>
            </a:r>
            <a:r>
              <a:rPr lang="en-US" dirty="0" err="1" smtClean="0"/>
              <a:t>Wilf</a:t>
            </a:r>
            <a:r>
              <a:rPr lang="en-US" dirty="0" smtClean="0"/>
              <a:t> conjecture is not true for  123 :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Theorem. </a:t>
            </a:r>
            <a:r>
              <a:rPr lang="en-US" dirty="0" smtClean="0"/>
              <a:t>We have  </a:t>
            </a:r>
            <a:r>
              <a:rPr lang="en-US" i="1" dirty="0" err="1" smtClean="0"/>
              <a:t>s</a:t>
            </a:r>
            <a:r>
              <a:rPr lang="en-US" i="1" baseline="-25000" dirty="0" err="1" smtClean="0"/>
              <a:t>n</a:t>
            </a:r>
            <a:r>
              <a:rPr lang="en-US" dirty="0" smtClean="0"/>
              <a:t>( 123 ) &gt; (     )!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                                 Upper bound for </a:t>
            </a:r>
            <a:r>
              <a:rPr lang="en-US" i="1" dirty="0" err="1"/>
              <a:t>s</a:t>
            </a:r>
            <a:r>
              <a:rPr lang="en-US" i="1" baseline="-25000" dirty="0" err="1"/>
              <a:t>n</a:t>
            </a:r>
            <a:r>
              <a:rPr lang="en-US" dirty="0"/>
              <a:t>( 123 ) </a:t>
            </a:r>
            <a:r>
              <a:rPr lang="en-US" dirty="0" smtClean="0"/>
              <a:t>is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 given by </a:t>
            </a:r>
            <a:r>
              <a:rPr lang="en-US" dirty="0" err="1" smtClean="0">
                <a:solidFill>
                  <a:srgbClr val="0000FF"/>
                </a:solidFill>
              </a:rPr>
              <a:t>Eulerian</a:t>
            </a:r>
            <a:r>
              <a:rPr lang="en-US" dirty="0" smtClean="0">
                <a:solidFill>
                  <a:srgbClr val="0000FF"/>
                </a:solidFill>
              </a:rPr>
              <a:t> numbers</a:t>
            </a:r>
            <a:r>
              <a:rPr lang="en-US" dirty="0" smtClean="0"/>
              <a:t>.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5" name="Rectangle 4"/>
          <p:cNvSpPr/>
          <p:nvPr/>
        </p:nvSpPr>
        <p:spPr>
          <a:xfrm>
            <a:off x="6392312" y="1741067"/>
            <a:ext cx="613564" cy="309265"/>
          </a:xfrm>
          <a:prstGeom prst="rect">
            <a:avLst/>
          </a:prstGeom>
          <a:gradFill flip="none" rotWithShape="1">
            <a:gsLst>
              <a:gs pos="0">
                <a:schemeClr val="dk1">
                  <a:alpha val="0"/>
                </a:schemeClr>
              </a:gs>
              <a:gs pos="100000">
                <a:schemeClr val="dk1">
                  <a:shade val="76000"/>
                  <a:lumMod val="90000"/>
                  <a:alpha val="0"/>
                </a:schemeClr>
              </a:gs>
            </a:gsLst>
            <a:lin ang="5400000" scaled="0"/>
            <a:tileRect/>
          </a:gradFill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897775" y="2162356"/>
            <a:ext cx="613564" cy="309265"/>
          </a:xfrm>
          <a:prstGeom prst="rect">
            <a:avLst/>
          </a:prstGeom>
          <a:gradFill flip="none" rotWithShape="1">
            <a:gsLst>
              <a:gs pos="0">
                <a:schemeClr val="dk1">
                  <a:alpha val="0"/>
                </a:schemeClr>
              </a:gs>
              <a:gs pos="100000">
                <a:schemeClr val="dk1">
                  <a:shade val="76000"/>
                  <a:lumMod val="90000"/>
                  <a:alpha val="0"/>
                </a:schemeClr>
              </a:gs>
            </a:gsLst>
            <a:lin ang="5400000" scaled="0"/>
            <a:tileRect/>
          </a:gradFill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4768091"/>
              </p:ext>
            </p:extLst>
          </p:nvPr>
        </p:nvGraphicFramePr>
        <p:xfrm>
          <a:off x="5073813" y="1980200"/>
          <a:ext cx="388235" cy="6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name="Equation" r:id="rId4" imgW="254000" imgH="431800" progId="Equation.3">
                  <p:embed/>
                </p:oleObj>
              </mc:Choice>
              <mc:Fallback>
                <p:oleObj name="Equation" r:id="rId4" imgW="254000" imgH="431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073813" y="1980200"/>
                        <a:ext cx="388235" cy="66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22"/>
          <p:cNvSpPr/>
          <p:nvPr/>
        </p:nvSpPr>
        <p:spPr>
          <a:xfrm>
            <a:off x="6143255" y="3055526"/>
            <a:ext cx="613564" cy="309265"/>
          </a:xfrm>
          <a:prstGeom prst="rect">
            <a:avLst/>
          </a:prstGeom>
          <a:gradFill flip="none" rotWithShape="1">
            <a:gsLst>
              <a:gs pos="0">
                <a:schemeClr val="dk1">
                  <a:alpha val="0"/>
                </a:schemeClr>
              </a:gs>
              <a:gs pos="100000">
                <a:schemeClr val="dk1">
                  <a:shade val="76000"/>
                  <a:lumMod val="90000"/>
                  <a:alpha val="0"/>
                </a:schemeClr>
              </a:gs>
            </a:gsLst>
            <a:lin ang="5400000" scaled="0"/>
            <a:tileRect/>
          </a:gradFill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henning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885" y="2706921"/>
            <a:ext cx="1680000" cy="2520000"/>
          </a:xfrm>
          <a:prstGeom prst="rect">
            <a:avLst/>
          </a:prstGeom>
        </p:spPr>
      </p:pic>
      <p:sp>
        <p:nvSpPr>
          <p:cNvPr id="15" name="Oval Callout 14"/>
          <p:cNvSpPr/>
          <p:nvPr/>
        </p:nvSpPr>
        <p:spPr>
          <a:xfrm>
            <a:off x="3043493" y="2798464"/>
            <a:ext cx="4729127" cy="1183620"/>
          </a:xfrm>
          <a:prstGeom prst="wedgeEllipseCallout">
            <a:avLst>
              <a:gd name="adj1" fmla="val -59769"/>
              <a:gd name="adj2" fmla="val 73362"/>
            </a:avLst>
          </a:prstGeom>
          <a:gradFill flip="none" rotWithShape="1">
            <a:gsLst>
              <a:gs pos="0">
                <a:schemeClr val="dk1">
                  <a:alpha val="0"/>
                </a:schemeClr>
              </a:gs>
              <a:gs pos="100000">
                <a:schemeClr val="dk1">
                  <a:shade val="76000"/>
                  <a:lumMod val="90000"/>
                  <a:alpha val="0"/>
                </a:schemeClr>
              </a:gs>
            </a:gsLst>
            <a:lin ang="5400000" scaled="0"/>
            <a:tileRect/>
          </a:gra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1040741" y="5185394"/>
            <a:ext cx="21698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660066"/>
                </a:solidFill>
              </a:rPr>
              <a:t>Henning </a:t>
            </a:r>
            <a:r>
              <a:rPr lang="en-US" sz="2000" dirty="0" err="1" smtClean="0">
                <a:solidFill>
                  <a:srgbClr val="660066"/>
                </a:solidFill>
              </a:rPr>
              <a:t>Ulfarsson</a:t>
            </a:r>
            <a:endParaRPr lang="en-US" sz="2000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515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8049" y="618760"/>
            <a:ext cx="7148173" cy="912800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Asymptotic growth for permutations avoiding boxed mesh patterns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41" name="Content Placeholder 40"/>
          <p:cNvSpPr>
            <a:spLocks noGrp="1"/>
          </p:cNvSpPr>
          <p:nvPr>
            <p:ph idx="1"/>
          </p:nvPr>
        </p:nvSpPr>
        <p:spPr>
          <a:xfrm>
            <a:off x="912095" y="1648889"/>
            <a:ext cx="7331362" cy="44083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Using similar approach, but more complicated analysis, one can prove the following theorem.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Theorem. </a:t>
            </a:r>
            <a:r>
              <a:rPr lang="en-US" dirty="0" smtClean="0"/>
              <a:t>We have  </a:t>
            </a:r>
            <a:r>
              <a:rPr lang="en-US" i="1" dirty="0" err="1" smtClean="0"/>
              <a:t>s</a:t>
            </a:r>
            <a:r>
              <a:rPr lang="en-US" i="1" baseline="-25000" dirty="0" err="1" smtClean="0"/>
              <a:t>n</a:t>
            </a:r>
            <a:r>
              <a:rPr lang="en-US" dirty="0" smtClean="0"/>
              <a:t>(  </a:t>
            </a:r>
            <a:r>
              <a:rPr lang="en-US" i="1" dirty="0" smtClean="0"/>
              <a:t>p</a:t>
            </a:r>
            <a:r>
              <a:rPr lang="en-US" dirty="0" smtClean="0"/>
              <a:t> ) &gt; (     )! </a:t>
            </a:r>
            <a:r>
              <a:rPr lang="en-US" dirty="0"/>
              <a:t>f</a:t>
            </a:r>
            <a:r>
              <a:rPr lang="en-US" dirty="0" smtClean="0"/>
              <a:t>or any </a:t>
            </a:r>
            <a:r>
              <a:rPr lang="en-US" i="1" dirty="0" smtClean="0"/>
              <a:t>p</a:t>
            </a:r>
            <a:r>
              <a:rPr lang="en-US" dirty="0" smtClean="0"/>
              <a:t> of length at least 4 not belonging to the set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{2143, 3142, 2413, 3412}.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Note that we in fact have only two unknown cases, not four, because of the trivial </a:t>
            </a:r>
            <a:r>
              <a:rPr lang="en-US" dirty="0" err="1" smtClean="0"/>
              <a:t>bijections</a:t>
            </a:r>
            <a:r>
              <a:rPr lang="en-US" dirty="0" smtClean="0"/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3922435" y="2586007"/>
            <a:ext cx="318976" cy="309265"/>
          </a:xfrm>
          <a:prstGeom prst="rect">
            <a:avLst/>
          </a:prstGeom>
          <a:gradFill flip="none" rotWithShape="1">
            <a:gsLst>
              <a:gs pos="0">
                <a:schemeClr val="dk1">
                  <a:alpha val="0"/>
                </a:schemeClr>
              </a:gs>
              <a:gs pos="100000">
                <a:schemeClr val="dk1">
                  <a:shade val="76000"/>
                  <a:lumMod val="90000"/>
                  <a:alpha val="0"/>
                </a:schemeClr>
              </a:gs>
            </a:gsLst>
            <a:lin ang="5400000" scaled="0"/>
            <a:tileRect/>
          </a:gradFill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2784866"/>
              </p:ext>
            </p:extLst>
          </p:nvPr>
        </p:nvGraphicFramePr>
        <p:xfrm>
          <a:off x="4777900" y="2350188"/>
          <a:ext cx="388235" cy="6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7" name="Equation" r:id="rId4" imgW="254000" imgH="431800" progId="Equation.3">
                  <p:embed/>
                </p:oleObj>
              </mc:Choice>
              <mc:Fallback>
                <p:oleObj name="Equation" r:id="rId4" imgW="254000" imgH="431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777900" y="2350188"/>
                        <a:ext cx="388235" cy="66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000577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8049" y="618760"/>
            <a:ext cx="7148173" cy="912800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Asymptotic growth for permutations avoiding boxed mesh patterns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41" name="Content Placeholder 40"/>
          <p:cNvSpPr>
            <a:spLocks noGrp="1"/>
          </p:cNvSpPr>
          <p:nvPr>
            <p:ph idx="1"/>
          </p:nvPr>
        </p:nvSpPr>
        <p:spPr>
          <a:xfrm>
            <a:off x="912095" y="1648889"/>
            <a:ext cx="7331362" cy="44083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Summary: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1830355"/>
              </p:ext>
            </p:extLst>
          </p:nvPr>
        </p:nvGraphicFramePr>
        <p:xfrm>
          <a:off x="1560990" y="2334003"/>
          <a:ext cx="6096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8948"/>
                <a:gridCol w="294705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Pattern </a:t>
                      </a:r>
                      <a:r>
                        <a:rPr lang="en-US" i="1" dirty="0" smtClean="0"/>
                        <a:t>p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Stanley-</a:t>
                      </a:r>
                      <a:r>
                        <a:rPr lang="en-US" dirty="0" err="1" smtClean="0"/>
                        <a:t>Wilf</a:t>
                      </a:r>
                      <a:r>
                        <a:rPr lang="en-US" dirty="0" smtClean="0"/>
                        <a:t> conjecture for</a:t>
                      </a:r>
                      <a:r>
                        <a:rPr lang="en-US" baseline="0" dirty="0" smtClean="0"/>
                        <a:t>  </a:t>
                      </a:r>
                      <a:r>
                        <a:rPr lang="en-US" i="1" baseline="0" dirty="0" smtClean="0"/>
                        <a:t>p </a:t>
                      </a:r>
                      <a:endParaRPr lang="en-US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1,</a:t>
                      </a:r>
                      <a:r>
                        <a:rPr lang="en-US" baseline="0" dirty="0" smtClean="0"/>
                        <a:t> 12, 21, 132, 213, 231, 312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True</a:t>
                      </a:r>
                      <a:endParaRPr lang="en-US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2143, 3142, 2413, 3412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Unknown</a:t>
                      </a:r>
                      <a:endParaRPr lang="en-US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any other pattern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False</a:t>
                      </a:r>
                      <a:endParaRPr lang="en-US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7387338" y="2444965"/>
            <a:ext cx="220081" cy="218098"/>
          </a:xfrm>
          <a:prstGeom prst="rect">
            <a:avLst/>
          </a:prstGeom>
          <a:gradFill flip="none" rotWithShape="1">
            <a:gsLst>
              <a:gs pos="0">
                <a:schemeClr val="dk1">
                  <a:alpha val="0"/>
                </a:schemeClr>
              </a:gs>
              <a:gs pos="100000">
                <a:schemeClr val="dk1">
                  <a:shade val="76000"/>
                  <a:lumMod val="90000"/>
                  <a:alpha val="0"/>
                </a:schemeClr>
              </a:gs>
            </a:gsLst>
            <a:lin ang="5400000" scaled="0"/>
            <a:tileRect/>
          </a:gradFill>
          <a:ln>
            <a:solidFill>
              <a:schemeClr val="bg1"/>
            </a:solidFill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9826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8049" y="618760"/>
            <a:ext cx="7148173" cy="912800"/>
          </a:xfrm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M</a:t>
            </a:r>
            <a:r>
              <a:rPr lang="en-US" sz="3600" dirty="0" smtClean="0">
                <a:solidFill>
                  <a:srgbClr val="0000FF"/>
                </a:solidFill>
              </a:rPr>
              <a:t>esh patterns with one shaded square 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28753" y="1563856"/>
            <a:ext cx="67979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There are more than (      )! permutations avoiding the pattern</a:t>
            </a:r>
            <a:endParaRPr lang="en-US" sz="2000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3402686"/>
              </p:ext>
            </p:extLst>
          </p:nvPr>
        </p:nvGraphicFramePr>
        <p:xfrm>
          <a:off x="3756813" y="1473830"/>
          <a:ext cx="388235" cy="6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7" name="Equation" r:id="rId4" imgW="254000" imgH="431800" progId="Equation.3">
                  <p:embed/>
                </p:oleObj>
              </mc:Choice>
              <mc:Fallback>
                <p:oleObj name="Equation" r:id="rId4" imgW="254000" imgH="431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756813" y="1473830"/>
                        <a:ext cx="388235" cy="66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9947246"/>
              </p:ext>
            </p:extLst>
          </p:nvPr>
        </p:nvGraphicFramePr>
        <p:xfrm>
          <a:off x="3316046" y="2248186"/>
          <a:ext cx="1422824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5706"/>
                <a:gridCol w="355706"/>
                <a:gridCol w="355706"/>
                <a:gridCol w="355706"/>
              </a:tblGrid>
              <a:tr h="33529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529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529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529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pattFill prst="ltUpDiag">
                      <a:fgClr>
                        <a:prstClr val="black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Oval 9"/>
          <p:cNvSpPr/>
          <p:nvPr/>
        </p:nvSpPr>
        <p:spPr>
          <a:xfrm>
            <a:off x="3582232" y="3279193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934535" y="2549743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287305" y="2902483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2565930"/>
              </p:ext>
            </p:extLst>
          </p:nvPr>
        </p:nvGraphicFramePr>
        <p:xfrm>
          <a:off x="2091291" y="4171022"/>
          <a:ext cx="1040574" cy="1097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6858"/>
                <a:gridCol w="346858"/>
                <a:gridCol w="346858"/>
              </a:tblGrid>
              <a:tr h="21777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1777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1777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Oval 13"/>
          <p:cNvSpPr/>
          <p:nvPr/>
        </p:nvSpPr>
        <p:spPr>
          <a:xfrm>
            <a:off x="1999023" y="5162267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2335959" y="4435485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2672895" y="4078750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3039597" y="4809416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8893677"/>
              </p:ext>
            </p:extLst>
          </p:nvPr>
        </p:nvGraphicFramePr>
        <p:xfrm>
          <a:off x="5173706" y="3496910"/>
          <a:ext cx="2544794" cy="2560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3542"/>
                <a:gridCol w="363542"/>
                <a:gridCol w="363542"/>
                <a:gridCol w="363542"/>
                <a:gridCol w="363542"/>
                <a:gridCol w="363542"/>
                <a:gridCol w="363542"/>
              </a:tblGrid>
              <a:tr h="32353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353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353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353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353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353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353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9" name="Oval 18"/>
          <p:cNvSpPr/>
          <p:nvPr/>
        </p:nvSpPr>
        <p:spPr>
          <a:xfrm>
            <a:off x="5081438" y="4513850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5455993" y="4883222"/>
            <a:ext cx="184536" cy="184544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7626232" y="5961273"/>
            <a:ext cx="184536" cy="184544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7278739" y="4160754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6897949" y="5615585"/>
            <a:ext cx="184536" cy="184544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555731" y="3404638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5798016" y="3795157"/>
            <a:ext cx="184536" cy="184544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175511" y="5244815"/>
            <a:ext cx="184536" cy="184544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Arrow 26"/>
          <p:cNvSpPr/>
          <p:nvPr/>
        </p:nvSpPr>
        <p:spPr>
          <a:xfrm>
            <a:off x="3822321" y="4484410"/>
            <a:ext cx="801430" cy="40088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452883" y="4986139"/>
            <a:ext cx="15027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  <a:r>
              <a:rPr lang="en-US" dirty="0" smtClean="0"/>
              <a:t>huffling with</a:t>
            </a:r>
          </a:p>
          <a:p>
            <a:r>
              <a:rPr lang="en-US" dirty="0"/>
              <a:t>d</a:t>
            </a:r>
            <a:r>
              <a:rPr lang="en-US" dirty="0" smtClean="0"/>
              <a:t>ecreasing </a:t>
            </a:r>
          </a:p>
          <a:p>
            <a:r>
              <a:rPr lang="en-US" dirty="0" smtClean="0"/>
              <a:t>sequence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4885127" y="2236428"/>
            <a:ext cx="35423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Problem. </a:t>
            </a:r>
            <a:r>
              <a:rPr lang="en-US" dirty="0" smtClean="0"/>
              <a:t>Characterize one-shaded</a:t>
            </a:r>
          </a:p>
          <a:p>
            <a:r>
              <a:rPr lang="en-US" dirty="0" smtClean="0"/>
              <a:t>square patterns for which the </a:t>
            </a:r>
          </a:p>
          <a:p>
            <a:r>
              <a:rPr lang="en-US" dirty="0" smtClean="0"/>
              <a:t>Stanley-</a:t>
            </a:r>
            <a:r>
              <a:rPr lang="en-US" dirty="0" err="1" smtClean="0"/>
              <a:t>Wilf</a:t>
            </a:r>
            <a:r>
              <a:rPr lang="en-US" dirty="0" smtClean="0"/>
              <a:t> conjecture is not true.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811361" y="2233321"/>
            <a:ext cx="242457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problem is actually</a:t>
            </a:r>
          </a:p>
          <a:p>
            <a:r>
              <a:rPr lang="en-US" dirty="0"/>
              <a:t>o</a:t>
            </a:r>
            <a:r>
              <a:rPr lang="en-US" dirty="0" smtClean="0"/>
              <a:t>n characterization of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barred patterns </a:t>
            </a:r>
            <a:r>
              <a:rPr lang="en-US" dirty="0" smtClean="0"/>
              <a:t>with</a:t>
            </a:r>
          </a:p>
          <a:p>
            <a:r>
              <a:rPr lang="en-US" dirty="0"/>
              <a:t>o</a:t>
            </a:r>
            <a:r>
              <a:rPr lang="en-US" dirty="0" smtClean="0"/>
              <a:t>ne bar.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4574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7" grpId="0"/>
      <p:bldP spid="28" grpId="0"/>
      <p:bldP spid="4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69" y="618760"/>
            <a:ext cx="6749370" cy="912800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Multi-avoidance of length-three boxed mesh patterns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41" name="Content Placeholder 40"/>
          <p:cNvSpPr>
            <a:spLocks noGrp="1"/>
          </p:cNvSpPr>
          <p:nvPr>
            <p:ph idx="1"/>
          </p:nvPr>
        </p:nvSpPr>
        <p:spPr>
          <a:xfrm>
            <a:off x="912095" y="1648889"/>
            <a:ext cx="7331362" cy="456853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Theorem. </a:t>
            </a:r>
            <a:r>
              <a:rPr lang="en-US" i="1" dirty="0" err="1">
                <a:solidFill>
                  <a:srgbClr val="000000"/>
                </a:solidFill>
              </a:rPr>
              <a:t>s</a:t>
            </a:r>
            <a:r>
              <a:rPr lang="en-US" i="1" baseline="-25000" dirty="0" err="1">
                <a:solidFill>
                  <a:srgbClr val="000000"/>
                </a:solidFill>
              </a:rPr>
              <a:t>n</a:t>
            </a:r>
            <a:r>
              <a:rPr lang="en-US" dirty="0">
                <a:solidFill>
                  <a:srgbClr val="000000"/>
                </a:solidFill>
              </a:rPr>
              <a:t>(132,  123 )=</a:t>
            </a:r>
            <a:r>
              <a:rPr lang="en-US" i="1" dirty="0" err="1">
                <a:solidFill>
                  <a:srgbClr val="000000"/>
                </a:solidFill>
              </a:rPr>
              <a:t>s</a:t>
            </a:r>
            <a:r>
              <a:rPr lang="en-US" i="1" baseline="-25000" dirty="0" err="1">
                <a:solidFill>
                  <a:srgbClr val="000000"/>
                </a:solidFill>
              </a:rPr>
              <a:t>n</a:t>
            </a:r>
            <a:r>
              <a:rPr lang="en-US" dirty="0">
                <a:solidFill>
                  <a:srgbClr val="000000"/>
                </a:solidFill>
              </a:rPr>
              <a:t>(132, 123)=2</a:t>
            </a:r>
            <a:r>
              <a:rPr lang="en-US" i="1" baseline="30000" dirty="0">
                <a:solidFill>
                  <a:srgbClr val="000000"/>
                </a:solidFill>
              </a:rPr>
              <a:t>n</a:t>
            </a:r>
            <a:r>
              <a:rPr lang="en-US" baseline="30000" dirty="0">
                <a:solidFill>
                  <a:srgbClr val="000000"/>
                </a:solidFill>
              </a:rPr>
              <a:t>-1</a:t>
            </a:r>
            <a:r>
              <a:rPr lang="en-US" dirty="0">
                <a:solidFill>
                  <a:srgbClr val="000000"/>
                </a:solidFill>
              </a:rPr>
              <a:t>.</a:t>
            </a:r>
          </a:p>
          <a:p>
            <a:pPr marL="0" indent="0">
              <a:buNone/>
            </a:pPr>
            <a:endParaRPr lang="en-US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Theorem. </a:t>
            </a:r>
            <a:r>
              <a:rPr lang="en-US" i="1" dirty="0" err="1">
                <a:solidFill>
                  <a:srgbClr val="000000"/>
                </a:solidFill>
              </a:rPr>
              <a:t>s</a:t>
            </a:r>
            <a:r>
              <a:rPr lang="en-US" i="1" baseline="-25000" dirty="0" err="1" smtClean="0">
                <a:solidFill>
                  <a:srgbClr val="000000"/>
                </a:solidFill>
              </a:rPr>
              <a:t>n</a:t>
            </a:r>
            <a:r>
              <a:rPr lang="en-US" dirty="0" smtClean="0">
                <a:solidFill>
                  <a:srgbClr val="000000"/>
                </a:solidFill>
              </a:rPr>
              <a:t>(231,  123 ) is given by the </a:t>
            </a:r>
            <a:r>
              <a:rPr lang="en-US" dirty="0" smtClean="0">
                <a:solidFill>
                  <a:srgbClr val="0000FF"/>
                </a:solidFill>
              </a:rPr>
              <a:t>generalized Catalan numbers</a:t>
            </a:r>
            <a:r>
              <a:rPr lang="en-US" dirty="0" smtClean="0">
                <a:solidFill>
                  <a:srgbClr val="000000"/>
                </a:solidFill>
              </a:rPr>
              <a:t>. The respective generating function is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377382" y="3082920"/>
            <a:ext cx="571140" cy="278568"/>
          </a:xfrm>
          <a:prstGeom prst="rect">
            <a:avLst/>
          </a:prstGeom>
          <a:gradFill flip="none" rotWithShape="1">
            <a:gsLst>
              <a:gs pos="0">
                <a:schemeClr val="dk1">
                  <a:alpha val="0"/>
                </a:schemeClr>
              </a:gs>
              <a:gs pos="100000">
                <a:schemeClr val="dk1">
                  <a:shade val="76000"/>
                  <a:lumMod val="90000"/>
                  <a:alpha val="0"/>
                </a:schemeClr>
              </a:gs>
            </a:gsLst>
            <a:lin ang="5400000" scaled="0"/>
            <a:tileRect/>
          </a:gradFill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3213055"/>
              </p:ext>
            </p:extLst>
          </p:nvPr>
        </p:nvGraphicFramePr>
        <p:xfrm>
          <a:off x="2615554" y="3880790"/>
          <a:ext cx="3649662" cy="7944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1" name="Equation" r:id="rId4" imgW="2120900" imgH="444500" progId="Equation.3">
                  <p:embed/>
                </p:oleObj>
              </mc:Choice>
              <mc:Fallback>
                <p:oleObj name="Equation" r:id="rId4" imgW="21209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615554" y="3880790"/>
                        <a:ext cx="3649662" cy="7944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>
          <a:xfrm>
            <a:off x="3377382" y="2200597"/>
            <a:ext cx="571140" cy="278568"/>
          </a:xfrm>
          <a:prstGeom prst="rect">
            <a:avLst/>
          </a:prstGeom>
          <a:gradFill flip="none" rotWithShape="1">
            <a:gsLst>
              <a:gs pos="0">
                <a:schemeClr val="dk1">
                  <a:alpha val="0"/>
                </a:schemeClr>
              </a:gs>
              <a:gs pos="100000">
                <a:schemeClr val="dk1">
                  <a:shade val="76000"/>
                  <a:lumMod val="90000"/>
                  <a:alpha val="0"/>
                </a:schemeClr>
              </a:gs>
            </a:gsLst>
            <a:lin ang="5400000" scaled="0"/>
            <a:tileRect/>
          </a:gradFill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3321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69" y="2346644"/>
            <a:ext cx="6749370" cy="912800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Thank you for your attention! </a:t>
            </a:r>
            <a:br>
              <a:rPr lang="en-US" sz="3600" dirty="0" smtClean="0">
                <a:solidFill>
                  <a:srgbClr val="0000FF"/>
                </a:solidFill>
              </a:rPr>
            </a:br>
            <a:r>
              <a:rPr lang="en-US" sz="3600" dirty="0" smtClean="0">
                <a:solidFill>
                  <a:srgbClr val="FF0000"/>
                </a:solidFill>
              </a:rPr>
              <a:t>Any questions?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2896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Pushpin.thmx</Template>
  <TotalTime>7997</TotalTime>
  <Words>1331</Words>
  <Application>Microsoft Macintosh PowerPoint</Application>
  <PresentationFormat>On-screen Show (4:3)</PresentationFormat>
  <Paragraphs>220</Paragraphs>
  <Slides>26</Slides>
  <Notes>24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Pushpin</vt:lpstr>
      <vt:lpstr>Equation</vt:lpstr>
      <vt:lpstr>On permutation boxed mesh patterns</vt:lpstr>
      <vt:lpstr>Permutations</vt:lpstr>
      <vt:lpstr>Classical patterns</vt:lpstr>
      <vt:lpstr>Classical patterns</vt:lpstr>
      <vt:lpstr>Vincular (generalized) patterns</vt:lpstr>
      <vt:lpstr>Consecutive patterns</vt:lpstr>
      <vt:lpstr>Bivincular patterns</vt:lpstr>
      <vt:lpstr>Mesh patterns</vt:lpstr>
      <vt:lpstr>Boxed mesh patterns</vt:lpstr>
      <vt:lpstr>Patterns hierarchy</vt:lpstr>
      <vt:lpstr>Nice facts on mesh patterns by Kitaev and Liese (work in progress)</vt:lpstr>
      <vt:lpstr>Nice facts on mesh patterns by Kitaev and Liese (work in progress)</vt:lpstr>
      <vt:lpstr>Boxed mesh patterns</vt:lpstr>
      <vt:lpstr>Avoidance of boxed mesh patterns</vt:lpstr>
      <vt:lpstr>Avoidance of boxed mesh patterns</vt:lpstr>
      <vt:lpstr>Avoidance of boxed mesh patterns</vt:lpstr>
      <vt:lpstr>Avoidance of monotone boxed patterns</vt:lpstr>
      <vt:lpstr>Avoidance of monotone boxed patterns</vt:lpstr>
      <vt:lpstr>Former Stanley-Wilf conjecture</vt:lpstr>
      <vt:lpstr>Asymptotic growth for permutations avoiding boxed mesh patterns</vt:lpstr>
      <vt:lpstr>Asymptotic growth for permutations avoiding boxed mesh patterns</vt:lpstr>
      <vt:lpstr>Asymptotic growth for permutations avoiding boxed mesh patterns</vt:lpstr>
      <vt:lpstr>Asymptotic growth for permutations avoiding boxed mesh patterns</vt:lpstr>
      <vt:lpstr>Mesh patterns with one shaded square </vt:lpstr>
      <vt:lpstr>Multi-avoidance of length-three boxed mesh patterns</vt:lpstr>
      <vt:lpstr>Thank you for your attention!  Any questions?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 permutation boxed mesh patterns</dc:title>
  <dc:creator>Sergey Kitaev</dc:creator>
  <cp:lastModifiedBy>Sergey Kitaev</cp:lastModifiedBy>
  <cp:revision>132</cp:revision>
  <dcterms:created xsi:type="dcterms:W3CDTF">2012-01-21T19:24:19Z</dcterms:created>
  <dcterms:modified xsi:type="dcterms:W3CDTF">2012-08-06T06:37:54Z</dcterms:modified>
</cp:coreProperties>
</file>